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300" r:id="rId4"/>
    <p:sldId id="446" r:id="rId5"/>
    <p:sldId id="447" r:id="rId6"/>
    <p:sldId id="301" r:id="rId7"/>
    <p:sldId id="458" r:id="rId8"/>
    <p:sldId id="459" r:id="rId9"/>
    <p:sldId id="448" r:id="rId10"/>
    <p:sldId id="449" r:id="rId11"/>
    <p:sldId id="451" r:id="rId12"/>
    <p:sldId id="453" r:id="rId13"/>
    <p:sldId id="460" r:id="rId14"/>
    <p:sldId id="454" r:id="rId15"/>
    <p:sldId id="455" r:id="rId16"/>
    <p:sldId id="456" r:id="rId17"/>
    <p:sldId id="457" r:id="rId18"/>
    <p:sldId id="461" r:id="rId19"/>
    <p:sldId id="299" r:id="rId2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19CA3-7278-4031-8563-67B3701D4FE4}"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A291CB86-A656-4D34-93C1-25AC4935882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Global Action Team</a:t>
          </a:r>
        </a:p>
      </dgm:t>
    </dgm:pt>
    <dgm:pt modelId="{D87FE1C0-9A40-4472-B2A1-60E8AEBD244F}" type="parTrans" cxnId="{B9353B7B-39E2-4D44-9835-B3F822C61993}">
      <dgm:prSet/>
      <dgm:spPr/>
      <dgm:t>
        <a:bodyPr/>
        <a:lstStyle/>
        <a:p>
          <a:endParaRPr lang="en-US"/>
        </a:p>
      </dgm:t>
    </dgm:pt>
    <dgm:pt modelId="{7C40E7BA-B5E7-4E95-874F-0288F410918A}" type="sibTrans" cxnId="{B9353B7B-39E2-4D44-9835-B3F822C61993}">
      <dgm:prSet/>
      <dgm:spPr/>
      <dgm:t>
        <a:bodyPr/>
        <a:lstStyle/>
        <a:p>
          <a:endParaRPr lang="en-US"/>
        </a:p>
      </dgm:t>
    </dgm:pt>
    <dgm:pt modelId="{515BC333-FDFE-48A0-8BBB-439557172D47}">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Global Leadership Team</a:t>
          </a:r>
        </a:p>
      </dgm:t>
    </dgm:pt>
    <dgm:pt modelId="{B67BB4E7-5CC4-4A20-BD85-0CC80E9BA9DB}" type="parTrans" cxnId="{AE5637BF-EB7A-448F-888B-C1484F7C7F76}">
      <dgm:prSet/>
      <dgm:spPr>
        <a:ln>
          <a:solidFill>
            <a:schemeClr val="accent1"/>
          </a:solidFill>
        </a:ln>
      </dgm:spPr>
      <dgm:t>
        <a:bodyPr/>
        <a:lstStyle/>
        <a:p>
          <a:endParaRPr lang="en-US"/>
        </a:p>
      </dgm:t>
    </dgm:pt>
    <dgm:pt modelId="{99D6A9B8-4312-40E1-8F83-AEEC82ADF1DF}" type="sibTrans" cxnId="{AE5637BF-EB7A-448F-888B-C1484F7C7F76}">
      <dgm:prSet/>
      <dgm:spPr/>
      <dgm:t>
        <a:bodyPr/>
        <a:lstStyle/>
        <a:p>
          <a:endParaRPr lang="en-US"/>
        </a:p>
      </dgm:t>
    </dgm:pt>
    <dgm:pt modelId="{A2307F2F-BED0-4A96-89EF-C10EEDD4C92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Global Membership Team</a:t>
          </a:r>
        </a:p>
      </dgm:t>
    </dgm:pt>
    <dgm:pt modelId="{1489B359-88AE-4209-9DDF-2E1FA2B54DD3}" type="parTrans" cxnId="{ED740E3F-08AE-43C1-81ED-90D7CC5A714F}">
      <dgm:prSet/>
      <dgm:spPr/>
      <dgm:t>
        <a:bodyPr/>
        <a:lstStyle/>
        <a:p>
          <a:endParaRPr lang="en-US"/>
        </a:p>
      </dgm:t>
    </dgm:pt>
    <dgm:pt modelId="{3540EDB8-36DC-4473-A1BC-A5678EFB0D77}" type="sibTrans" cxnId="{ED740E3F-08AE-43C1-81ED-90D7CC5A714F}">
      <dgm:prSet/>
      <dgm:spPr/>
      <dgm:t>
        <a:bodyPr/>
        <a:lstStyle/>
        <a:p>
          <a:endParaRPr lang="en-US"/>
        </a:p>
      </dgm:t>
    </dgm:pt>
    <dgm:pt modelId="{BD183C18-3334-4FBB-9961-DD8165CA383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Global Service Team</a:t>
          </a:r>
        </a:p>
      </dgm:t>
    </dgm:pt>
    <dgm:pt modelId="{8A80DC93-C4C7-4C78-B5FD-D08D80F36A70}" type="parTrans" cxnId="{633FA44C-6AAF-4DF9-A529-CB79D1161E7E}">
      <dgm:prSet/>
      <dgm:spPr>
        <a:ln>
          <a:solidFill>
            <a:schemeClr val="accent1"/>
          </a:solidFill>
        </a:ln>
      </dgm:spPr>
      <dgm:t>
        <a:bodyPr/>
        <a:lstStyle/>
        <a:p>
          <a:endParaRPr lang="en-US"/>
        </a:p>
      </dgm:t>
    </dgm:pt>
    <dgm:pt modelId="{D4B6CC43-4EA3-468E-8658-71A9274DDF88}" type="sibTrans" cxnId="{633FA44C-6AAF-4DF9-A529-CB79D1161E7E}">
      <dgm:prSet/>
      <dgm:spPr/>
      <dgm:t>
        <a:bodyPr/>
        <a:lstStyle/>
        <a:p>
          <a:endParaRPr lang="en-US"/>
        </a:p>
      </dgm:t>
    </dgm:pt>
    <dgm:pt modelId="{8F226666-A31E-4AEB-8205-02EE26ED34BB}">
      <dgm:prSet>
        <dgm:style>
          <a:lnRef idx="0">
            <a:schemeClr val="accent6"/>
          </a:lnRef>
          <a:fillRef idx="3">
            <a:schemeClr val="accent6"/>
          </a:fillRef>
          <a:effectRef idx="3">
            <a:schemeClr val="accent6"/>
          </a:effectRef>
          <a:fontRef idx="minor">
            <a:schemeClr val="lt1"/>
          </a:fontRef>
        </dgm:style>
      </dgm:prSet>
      <dgm:spPr/>
      <dgm:t>
        <a:bodyPr/>
        <a:lstStyle/>
        <a:p>
          <a:r>
            <a:rPr lang="en-US" dirty="0"/>
            <a:t>LCIF Coordinators</a:t>
          </a:r>
        </a:p>
      </dgm:t>
    </dgm:pt>
    <dgm:pt modelId="{2836FD40-0417-45F6-9C0F-15AF1CA8E97D}" type="parTrans" cxnId="{8DA4067E-D8EB-4D72-BD1E-E4552602DEAD}">
      <dgm:prSet/>
      <dgm:spPr>
        <a:ln>
          <a:solidFill>
            <a:schemeClr val="accent1"/>
          </a:solidFill>
        </a:ln>
      </dgm:spPr>
      <dgm:t>
        <a:bodyPr/>
        <a:lstStyle/>
        <a:p>
          <a:endParaRPr lang="en-US"/>
        </a:p>
      </dgm:t>
    </dgm:pt>
    <dgm:pt modelId="{B8EF38F9-BD2C-4A50-8A09-7708ADDE5D0C}" type="sibTrans" cxnId="{8DA4067E-D8EB-4D72-BD1E-E4552602DEAD}">
      <dgm:prSet/>
      <dgm:spPr/>
      <dgm:t>
        <a:bodyPr/>
        <a:lstStyle/>
        <a:p>
          <a:endParaRPr lang="en-US"/>
        </a:p>
      </dgm:t>
    </dgm:pt>
    <dgm:pt modelId="{7306FD7B-7EAD-410C-A783-1DC11B086A29}" type="pres">
      <dgm:prSet presAssocID="{B3D19CA3-7278-4031-8563-67B3701D4FE4}" presName="hierChild1" presStyleCnt="0">
        <dgm:presLayoutVars>
          <dgm:orgChart val="1"/>
          <dgm:chPref val="1"/>
          <dgm:dir/>
          <dgm:animOne val="branch"/>
          <dgm:animLvl val="lvl"/>
          <dgm:resizeHandles/>
        </dgm:presLayoutVars>
      </dgm:prSet>
      <dgm:spPr/>
    </dgm:pt>
    <dgm:pt modelId="{7A054F22-68E9-49D5-BB98-3381247474F2}" type="pres">
      <dgm:prSet presAssocID="{A291CB86-A656-4D34-93C1-25AC4935882E}" presName="hierRoot1" presStyleCnt="0">
        <dgm:presLayoutVars>
          <dgm:hierBranch val="init"/>
        </dgm:presLayoutVars>
      </dgm:prSet>
      <dgm:spPr/>
    </dgm:pt>
    <dgm:pt modelId="{043DEDC0-5E0B-47C0-9BA7-FD560DFC8C57}" type="pres">
      <dgm:prSet presAssocID="{A291CB86-A656-4D34-93C1-25AC4935882E}" presName="rootComposite1" presStyleCnt="0"/>
      <dgm:spPr/>
    </dgm:pt>
    <dgm:pt modelId="{300FEA75-A4D7-4053-92E0-9F83CB759FB6}" type="pres">
      <dgm:prSet presAssocID="{A291CB86-A656-4D34-93C1-25AC4935882E}" presName="rootText1" presStyleLbl="node0" presStyleIdx="0" presStyleCnt="1" custScaleX="135848">
        <dgm:presLayoutVars>
          <dgm:chPref val="3"/>
        </dgm:presLayoutVars>
      </dgm:prSet>
      <dgm:spPr/>
    </dgm:pt>
    <dgm:pt modelId="{51EE30F2-A58C-4EFE-BD95-428EA30A8FFF}" type="pres">
      <dgm:prSet presAssocID="{A291CB86-A656-4D34-93C1-25AC4935882E}" presName="rootConnector1" presStyleLbl="node1" presStyleIdx="0" presStyleCnt="0"/>
      <dgm:spPr/>
    </dgm:pt>
    <dgm:pt modelId="{F4A46CBE-0D0C-41CD-91F4-8CC95AE3AFC0}" type="pres">
      <dgm:prSet presAssocID="{A291CB86-A656-4D34-93C1-25AC4935882E}" presName="hierChild2" presStyleCnt="0"/>
      <dgm:spPr/>
    </dgm:pt>
    <dgm:pt modelId="{A685F1FA-0C66-470E-B8CB-75629DB4FC70}" type="pres">
      <dgm:prSet presAssocID="{B67BB4E7-5CC4-4A20-BD85-0CC80E9BA9DB}" presName="Name37" presStyleLbl="parChTrans1D2" presStyleIdx="0" presStyleCnt="4"/>
      <dgm:spPr/>
    </dgm:pt>
    <dgm:pt modelId="{6FC7B735-BB2D-4191-B96B-E9063E5E2E4B}" type="pres">
      <dgm:prSet presAssocID="{515BC333-FDFE-48A0-8BBB-439557172D47}" presName="hierRoot2" presStyleCnt="0">
        <dgm:presLayoutVars>
          <dgm:hierBranch val="init"/>
        </dgm:presLayoutVars>
      </dgm:prSet>
      <dgm:spPr/>
    </dgm:pt>
    <dgm:pt modelId="{3270DAD0-548F-440C-99BF-B2EC52E16168}" type="pres">
      <dgm:prSet presAssocID="{515BC333-FDFE-48A0-8BBB-439557172D47}" presName="rootComposite" presStyleCnt="0"/>
      <dgm:spPr/>
    </dgm:pt>
    <dgm:pt modelId="{B1206D18-FAB6-4E7D-96CC-6A1F75DF73F6}" type="pres">
      <dgm:prSet presAssocID="{515BC333-FDFE-48A0-8BBB-439557172D47}" presName="rootText" presStyleLbl="node2" presStyleIdx="0" presStyleCnt="4">
        <dgm:presLayoutVars>
          <dgm:chPref val="3"/>
        </dgm:presLayoutVars>
      </dgm:prSet>
      <dgm:spPr/>
    </dgm:pt>
    <dgm:pt modelId="{8B2FE182-0BCA-4B67-86C5-198AEB0B5FD7}" type="pres">
      <dgm:prSet presAssocID="{515BC333-FDFE-48A0-8BBB-439557172D47}" presName="rootConnector" presStyleLbl="node2" presStyleIdx="0" presStyleCnt="4"/>
      <dgm:spPr/>
    </dgm:pt>
    <dgm:pt modelId="{75C0D93F-8532-47A6-A9F3-BB3F5B8553E6}" type="pres">
      <dgm:prSet presAssocID="{515BC333-FDFE-48A0-8BBB-439557172D47}" presName="hierChild4" presStyleCnt="0"/>
      <dgm:spPr/>
    </dgm:pt>
    <dgm:pt modelId="{75631F67-5DDE-4C8C-8164-77DC9B71CA2B}" type="pres">
      <dgm:prSet presAssocID="{515BC333-FDFE-48A0-8BBB-439557172D47}" presName="hierChild5" presStyleCnt="0"/>
      <dgm:spPr/>
    </dgm:pt>
    <dgm:pt modelId="{FBE148BA-D713-410E-87FC-2D40316A436B}" type="pres">
      <dgm:prSet presAssocID="{1489B359-88AE-4209-9DDF-2E1FA2B54DD3}" presName="Name37" presStyleLbl="parChTrans1D2" presStyleIdx="1" presStyleCnt="4"/>
      <dgm:spPr/>
    </dgm:pt>
    <dgm:pt modelId="{170D29A1-C789-4A64-9B8C-8EBBAB445125}" type="pres">
      <dgm:prSet presAssocID="{A2307F2F-BED0-4A96-89EF-C10EEDD4C923}" presName="hierRoot2" presStyleCnt="0">
        <dgm:presLayoutVars>
          <dgm:hierBranch val="init"/>
        </dgm:presLayoutVars>
      </dgm:prSet>
      <dgm:spPr/>
    </dgm:pt>
    <dgm:pt modelId="{A09E50F0-5B8C-469F-8330-C2F05C5EA39C}" type="pres">
      <dgm:prSet presAssocID="{A2307F2F-BED0-4A96-89EF-C10EEDD4C923}" presName="rootComposite" presStyleCnt="0"/>
      <dgm:spPr/>
    </dgm:pt>
    <dgm:pt modelId="{1598FA3A-5306-4917-BD9B-441A48E6E156}" type="pres">
      <dgm:prSet presAssocID="{A2307F2F-BED0-4A96-89EF-C10EEDD4C923}" presName="rootText" presStyleLbl="node2" presStyleIdx="1" presStyleCnt="4">
        <dgm:presLayoutVars>
          <dgm:chPref val="3"/>
        </dgm:presLayoutVars>
      </dgm:prSet>
      <dgm:spPr/>
    </dgm:pt>
    <dgm:pt modelId="{56586EDB-4E55-49C7-9370-76D5FA2C6AEC}" type="pres">
      <dgm:prSet presAssocID="{A2307F2F-BED0-4A96-89EF-C10EEDD4C923}" presName="rootConnector" presStyleLbl="node2" presStyleIdx="1" presStyleCnt="4"/>
      <dgm:spPr/>
    </dgm:pt>
    <dgm:pt modelId="{CD7DEA08-580F-4F6C-A8D8-8C64A39D1003}" type="pres">
      <dgm:prSet presAssocID="{A2307F2F-BED0-4A96-89EF-C10EEDD4C923}" presName="hierChild4" presStyleCnt="0"/>
      <dgm:spPr/>
    </dgm:pt>
    <dgm:pt modelId="{08BE3306-4911-4EBB-9796-9D77E6BCD2FD}" type="pres">
      <dgm:prSet presAssocID="{A2307F2F-BED0-4A96-89EF-C10EEDD4C923}" presName="hierChild5" presStyleCnt="0"/>
      <dgm:spPr/>
    </dgm:pt>
    <dgm:pt modelId="{5FFBC9EE-A114-4EDD-AA97-2C9536325AFD}" type="pres">
      <dgm:prSet presAssocID="{8A80DC93-C4C7-4C78-B5FD-D08D80F36A70}" presName="Name37" presStyleLbl="parChTrans1D2" presStyleIdx="2" presStyleCnt="4"/>
      <dgm:spPr/>
    </dgm:pt>
    <dgm:pt modelId="{CCD43265-F8F9-4C77-8F25-29FE485E39A3}" type="pres">
      <dgm:prSet presAssocID="{BD183C18-3334-4FBB-9961-DD8165CA3833}" presName="hierRoot2" presStyleCnt="0">
        <dgm:presLayoutVars>
          <dgm:hierBranch val="init"/>
        </dgm:presLayoutVars>
      </dgm:prSet>
      <dgm:spPr/>
    </dgm:pt>
    <dgm:pt modelId="{FAA00F30-BECA-45FC-AB2E-4F02AC8B4B97}" type="pres">
      <dgm:prSet presAssocID="{BD183C18-3334-4FBB-9961-DD8165CA3833}" presName="rootComposite" presStyleCnt="0"/>
      <dgm:spPr/>
    </dgm:pt>
    <dgm:pt modelId="{660832E3-497B-4FD4-ACA0-7FF4267395B8}" type="pres">
      <dgm:prSet presAssocID="{BD183C18-3334-4FBB-9961-DD8165CA3833}" presName="rootText" presStyleLbl="node2" presStyleIdx="2" presStyleCnt="4">
        <dgm:presLayoutVars>
          <dgm:chPref val="3"/>
        </dgm:presLayoutVars>
      </dgm:prSet>
      <dgm:spPr/>
    </dgm:pt>
    <dgm:pt modelId="{4DCC7A0D-B9F5-4C60-8830-1DE782CD778F}" type="pres">
      <dgm:prSet presAssocID="{BD183C18-3334-4FBB-9961-DD8165CA3833}" presName="rootConnector" presStyleLbl="node2" presStyleIdx="2" presStyleCnt="4"/>
      <dgm:spPr/>
    </dgm:pt>
    <dgm:pt modelId="{84F5E7D0-270B-4A5B-9D52-11F944F64050}" type="pres">
      <dgm:prSet presAssocID="{BD183C18-3334-4FBB-9961-DD8165CA3833}" presName="hierChild4" presStyleCnt="0"/>
      <dgm:spPr/>
    </dgm:pt>
    <dgm:pt modelId="{EB9D0EE1-DBB4-4B58-BD0B-421390DE0940}" type="pres">
      <dgm:prSet presAssocID="{BD183C18-3334-4FBB-9961-DD8165CA3833}" presName="hierChild5" presStyleCnt="0"/>
      <dgm:spPr/>
    </dgm:pt>
    <dgm:pt modelId="{224CCCEB-8D00-4553-8C6D-E694680BD088}" type="pres">
      <dgm:prSet presAssocID="{2836FD40-0417-45F6-9C0F-15AF1CA8E97D}" presName="Name37" presStyleLbl="parChTrans1D2" presStyleIdx="3" presStyleCnt="4"/>
      <dgm:spPr/>
    </dgm:pt>
    <dgm:pt modelId="{833A9548-6491-4F4B-BB25-E4B3AA1479E4}" type="pres">
      <dgm:prSet presAssocID="{8F226666-A31E-4AEB-8205-02EE26ED34BB}" presName="hierRoot2" presStyleCnt="0">
        <dgm:presLayoutVars>
          <dgm:hierBranch val="init"/>
        </dgm:presLayoutVars>
      </dgm:prSet>
      <dgm:spPr/>
    </dgm:pt>
    <dgm:pt modelId="{8B4D57F5-B725-4FF4-9B78-1789E82460DE}" type="pres">
      <dgm:prSet presAssocID="{8F226666-A31E-4AEB-8205-02EE26ED34BB}" presName="rootComposite" presStyleCnt="0"/>
      <dgm:spPr/>
    </dgm:pt>
    <dgm:pt modelId="{604BC848-BB75-49C5-98E3-56061A865237}" type="pres">
      <dgm:prSet presAssocID="{8F226666-A31E-4AEB-8205-02EE26ED34BB}" presName="rootText" presStyleLbl="node2" presStyleIdx="3" presStyleCnt="4">
        <dgm:presLayoutVars>
          <dgm:chPref val="3"/>
        </dgm:presLayoutVars>
      </dgm:prSet>
      <dgm:spPr/>
    </dgm:pt>
    <dgm:pt modelId="{B8CDFDED-5C02-4545-B50F-8216780B012B}" type="pres">
      <dgm:prSet presAssocID="{8F226666-A31E-4AEB-8205-02EE26ED34BB}" presName="rootConnector" presStyleLbl="node2" presStyleIdx="3" presStyleCnt="4"/>
      <dgm:spPr/>
    </dgm:pt>
    <dgm:pt modelId="{93EDAE1B-B2AC-4213-8F59-9B3D32A5E8D2}" type="pres">
      <dgm:prSet presAssocID="{8F226666-A31E-4AEB-8205-02EE26ED34BB}" presName="hierChild4" presStyleCnt="0"/>
      <dgm:spPr/>
    </dgm:pt>
    <dgm:pt modelId="{122F14B7-D252-40D5-A55E-DCCD6AEEBF29}" type="pres">
      <dgm:prSet presAssocID="{8F226666-A31E-4AEB-8205-02EE26ED34BB}" presName="hierChild5" presStyleCnt="0"/>
      <dgm:spPr/>
    </dgm:pt>
    <dgm:pt modelId="{3D134846-2D07-4D6C-BA14-03A76A911C29}" type="pres">
      <dgm:prSet presAssocID="{A291CB86-A656-4D34-93C1-25AC4935882E}" presName="hierChild3" presStyleCnt="0"/>
      <dgm:spPr/>
    </dgm:pt>
  </dgm:ptLst>
  <dgm:cxnLst>
    <dgm:cxn modelId="{ED740E3F-08AE-43C1-81ED-90D7CC5A714F}" srcId="{A291CB86-A656-4D34-93C1-25AC4935882E}" destId="{A2307F2F-BED0-4A96-89EF-C10EEDD4C923}" srcOrd="1" destOrd="0" parTransId="{1489B359-88AE-4209-9DDF-2E1FA2B54DD3}" sibTransId="{3540EDB8-36DC-4473-A1BC-A5678EFB0D77}"/>
    <dgm:cxn modelId="{3CDB3A63-AC99-4947-AC0D-78E036B68580}" type="presOf" srcId="{BD183C18-3334-4FBB-9961-DD8165CA3833}" destId="{660832E3-497B-4FD4-ACA0-7FF4267395B8}" srcOrd="0" destOrd="0" presId="urn:microsoft.com/office/officeart/2005/8/layout/orgChart1"/>
    <dgm:cxn modelId="{FD4FFB45-E8D6-4A5F-88E2-19E9C49D7F61}" type="presOf" srcId="{B3D19CA3-7278-4031-8563-67B3701D4FE4}" destId="{7306FD7B-7EAD-410C-A783-1DC11B086A29}" srcOrd="0" destOrd="0" presId="urn:microsoft.com/office/officeart/2005/8/layout/orgChart1"/>
    <dgm:cxn modelId="{2425BF47-C740-4484-BB6F-2E22AAA61A14}" type="presOf" srcId="{BD183C18-3334-4FBB-9961-DD8165CA3833}" destId="{4DCC7A0D-B9F5-4C60-8830-1DE782CD778F}" srcOrd="1" destOrd="0" presId="urn:microsoft.com/office/officeart/2005/8/layout/orgChart1"/>
    <dgm:cxn modelId="{8935A248-5C01-4070-AFBD-79D547DBCDC8}" type="presOf" srcId="{B67BB4E7-5CC4-4A20-BD85-0CC80E9BA9DB}" destId="{A685F1FA-0C66-470E-B8CB-75629DB4FC70}" srcOrd="0" destOrd="0" presId="urn:microsoft.com/office/officeart/2005/8/layout/orgChart1"/>
    <dgm:cxn modelId="{633FA44C-6AAF-4DF9-A529-CB79D1161E7E}" srcId="{A291CB86-A656-4D34-93C1-25AC4935882E}" destId="{BD183C18-3334-4FBB-9961-DD8165CA3833}" srcOrd="2" destOrd="0" parTransId="{8A80DC93-C4C7-4C78-B5FD-D08D80F36A70}" sibTransId="{D4B6CC43-4EA3-468E-8658-71A9274DDF88}"/>
    <dgm:cxn modelId="{5E33104D-12D5-4022-A91E-AC9E0A20D52F}" type="presOf" srcId="{8F226666-A31E-4AEB-8205-02EE26ED34BB}" destId="{604BC848-BB75-49C5-98E3-56061A865237}" srcOrd="0" destOrd="0" presId="urn:microsoft.com/office/officeart/2005/8/layout/orgChart1"/>
    <dgm:cxn modelId="{D73D106E-483C-45DD-A71C-D214E60A8087}" type="presOf" srcId="{2836FD40-0417-45F6-9C0F-15AF1CA8E97D}" destId="{224CCCEB-8D00-4553-8C6D-E694680BD088}" srcOrd="0" destOrd="0" presId="urn:microsoft.com/office/officeart/2005/8/layout/orgChart1"/>
    <dgm:cxn modelId="{B6E1FD53-23A9-4468-85A5-7F9F8CF33016}" type="presOf" srcId="{8A80DC93-C4C7-4C78-B5FD-D08D80F36A70}" destId="{5FFBC9EE-A114-4EDD-AA97-2C9536325AFD}" srcOrd="0" destOrd="0" presId="urn:microsoft.com/office/officeart/2005/8/layout/orgChart1"/>
    <dgm:cxn modelId="{4BB8DE59-FDF7-4B46-BCF4-8F5C94C3303A}" type="presOf" srcId="{8F226666-A31E-4AEB-8205-02EE26ED34BB}" destId="{B8CDFDED-5C02-4545-B50F-8216780B012B}" srcOrd="1" destOrd="0" presId="urn:microsoft.com/office/officeart/2005/8/layout/orgChart1"/>
    <dgm:cxn modelId="{B9353B7B-39E2-4D44-9835-B3F822C61993}" srcId="{B3D19CA3-7278-4031-8563-67B3701D4FE4}" destId="{A291CB86-A656-4D34-93C1-25AC4935882E}" srcOrd="0" destOrd="0" parTransId="{D87FE1C0-9A40-4472-B2A1-60E8AEBD244F}" sibTransId="{7C40E7BA-B5E7-4E95-874F-0288F410918A}"/>
    <dgm:cxn modelId="{8DA4067E-D8EB-4D72-BD1E-E4552602DEAD}" srcId="{A291CB86-A656-4D34-93C1-25AC4935882E}" destId="{8F226666-A31E-4AEB-8205-02EE26ED34BB}" srcOrd="3" destOrd="0" parTransId="{2836FD40-0417-45F6-9C0F-15AF1CA8E97D}" sibTransId="{B8EF38F9-BD2C-4A50-8A09-7708ADDE5D0C}"/>
    <dgm:cxn modelId="{2D42C08B-ADAB-4B17-A36E-0AE7A5F3663F}" type="presOf" srcId="{A2307F2F-BED0-4A96-89EF-C10EEDD4C923}" destId="{1598FA3A-5306-4917-BD9B-441A48E6E156}" srcOrd="0" destOrd="0" presId="urn:microsoft.com/office/officeart/2005/8/layout/orgChart1"/>
    <dgm:cxn modelId="{F6B8019B-C4B3-4E4F-9156-EF4B2F97FCDF}" type="presOf" srcId="{A291CB86-A656-4D34-93C1-25AC4935882E}" destId="{51EE30F2-A58C-4EFE-BD95-428EA30A8FFF}" srcOrd="1" destOrd="0" presId="urn:microsoft.com/office/officeart/2005/8/layout/orgChart1"/>
    <dgm:cxn modelId="{EA7485B8-E192-4318-A908-6CA7F487467A}" type="presOf" srcId="{515BC333-FDFE-48A0-8BBB-439557172D47}" destId="{8B2FE182-0BCA-4B67-86C5-198AEB0B5FD7}" srcOrd="1" destOrd="0" presId="urn:microsoft.com/office/officeart/2005/8/layout/orgChart1"/>
    <dgm:cxn modelId="{AE5637BF-EB7A-448F-888B-C1484F7C7F76}" srcId="{A291CB86-A656-4D34-93C1-25AC4935882E}" destId="{515BC333-FDFE-48A0-8BBB-439557172D47}" srcOrd="0" destOrd="0" parTransId="{B67BB4E7-5CC4-4A20-BD85-0CC80E9BA9DB}" sibTransId="{99D6A9B8-4312-40E1-8F83-AEEC82ADF1DF}"/>
    <dgm:cxn modelId="{2B05CBCF-FEAE-4335-9E60-F64CC80324F6}" type="presOf" srcId="{1489B359-88AE-4209-9DDF-2E1FA2B54DD3}" destId="{FBE148BA-D713-410E-87FC-2D40316A436B}" srcOrd="0" destOrd="0" presId="urn:microsoft.com/office/officeart/2005/8/layout/orgChart1"/>
    <dgm:cxn modelId="{C26FB6DC-3F3B-4BA0-94AE-6724A59E5BF3}" type="presOf" srcId="{A291CB86-A656-4D34-93C1-25AC4935882E}" destId="{300FEA75-A4D7-4053-92E0-9F83CB759FB6}" srcOrd="0" destOrd="0" presId="urn:microsoft.com/office/officeart/2005/8/layout/orgChart1"/>
    <dgm:cxn modelId="{4DC5A9EC-E7CC-4075-8E3F-C9A2304DA104}" type="presOf" srcId="{515BC333-FDFE-48A0-8BBB-439557172D47}" destId="{B1206D18-FAB6-4E7D-96CC-6A1F75DF73F6}" srcOrd="0" destOrd="0" presId="urn:microsoft.com/office/officeart/2005/8/layout/orgChart1"/>
    <dgm:cxn modelId="{34D40FFC-89FA-4E1F-B4F5-51ECEC99BA65}" type="presOf" srcId="{A2307F2F-BED0-4A96-89EF-C10EEDD4C923}" destId="{56586EDB-4E55-49C7-9370-76D5FA2C6AEC}" srcOrd="1" destOrd="0" presId="urn:microsoft.com/office/officeart/2005/8/layout/orgChart1"/>
    <dgm:cxn modelId="{778B24F4-BE37-418C-A768-28B056368252}" type="presParOf" srcId="{7306FD7B-7EAD-410C-A783-1DC11B086A29}" destId="{7A054F22-68E9-49D5-BB98-3381247474F2}" srcOrd="0" destOrd="0" presId="urn:microsoft.com/office/officeart/2005/8/layout/orgChart1"/>
    <dgm:cxn modelId="{728DE921-A019-4702-8EB9-0F1E25B5401B}" type="presParOf" srcId="{7A054F22-68E9-49D5-BB98-3381247474F2}" destId="{043DEDC0-5E0B-47C0-9BA7-FD560DFC8C57}" srcOrd="0" destOrd="0" presId="urn:microsoft.com/office/officeart/2005/8/layout/orgChart1"/>
    <dgm:cxn modelId="{C69CA2F7-7F0C-4A3C-9D19-2D0FAB208457}" type="presParOf" srcId="{043DEDC0-5E0B-47C0-9BA7-FD560DFC8C57}" destId="{300FEA75-A4D7-4053-92E0-9F83CB759FB6}" srcOrd="0" destOrd="0" presId="urn:microsoft.com/office/officeart/2005/8/layout/orgChart1"/>
    <dgm:cxn modelId="{3449112E-E187-4E46-87D3-2BD910D262E2}" type="presParOf" srcId="{043DEDC0-5E0B-47C0-9BA7-FD560DFC8C57}" destId="{51EE30F2-A58C-4EFE-BD95-428EA30A8FFF}" srcOrd="1" destOrd="0" presId="urn:microsoft.com/office/officeart/2005/8/layout/orgChart1"/>
    <dgm:cxn modelId="{759B2BF9-29BC-4CAF-8C57-D614C87694EB}" type="presParOf" srcId="{7A054F22-68E9-49D5-BB98-3381247474F2}" destId="{F4A46CBE-0D0C-41CD-91F4-8CC95AE3AFC0}" srcOrd="1" destOrd="0" presId="urn:microsoft.com/office/officeart/2005/8/layout/orgChart1"/>
    <dgm:cxn modelId="{4E7FB4DA-B428-4FF6-93DB-A5806F4C5048}" type="presParOf" srcId="{F4A46CBE-0D0C-41CD-91F4-8CC95AE3AFC0}" destId="{A685F1FA-0C66-470E-B8CB-75629DB4FC70}" srcOrd="0" destOrd="0" presId="urn:microsoft.com/office/officeart/2005/8/layout/orgChart1"/>
    <dgm:cxn modelId="{57FEAF88-97C3-4ACB-8E14-734A8E0283DB}" type="presParOf" srcId="{F4A46CBE-0D0C-41CD-91F4-8CC95AE3AFC0}" destId="{6FC7B735-BB2D-4191-B96B-E9063E5E2E4B}" srcOrd="1" destOrd="0" presId="urn:microsoft.com/office/officeart/2005/8/layout/orgChart1"/>
    <dgm:cxn modelId="{B925C2FA-F196-46D7-BF47-131B95D0461C}" type="presParOf" srcId="{6FC7B735-BB2D-4191-B96B-E9063E5E2E4B}" destId="{3270DAD0-548F-440C-99BF-B2EC52E16168}" srcOrd="0" destOrd="0" presId="urn:microsoft.com/office/officeart/2005/8/layout/orgChart1"/>
    <dgm:cxn modelId="{99A54E1B-75E5-447A-B297-D0454FB89C5E}" type="presParOf" srcId="{3270DAD0-548F-440C-99BF-B2EC52E16168}" destId="{B1206D18-FAB6-4E7D-96CC-6A1F75DF73F6}" srcOrd="0" destOrd="0" presId="urn:microsoft.com/office/officeart/2005/8/layout/orgChart1"/>
    <dgm:cxn modelId="{43E17E0B-E228-46FB-B390-E39C64C118B6}" type="presParOf" srcId="{3270DAD0-548F-440C-99BF-B2EC52E16168}" destId="{8B2FE182-0BCA-4B67-86C5-198AEB0B5FD7}" srcOrd="1" destOrd="0" presId="urn:microsoft.com/office/officeart/2005/8/layout/orgChart1"/>
    <dgm:cxn modelId="{9EB9C0E6-3BD4-4275-A59C-291E2F0AF214}" type="presParOf" srcId="{6FC7B735-BB2D-4191-B96B-E9063E5E2E4B}" destId="{75C0D93F-8532-47A6-A9F3-BB3F5B8553E6}" srcOrd="1" destOrd="0" presId="urn:microsoft.com/office/officeart/2005/8/layout/orgChart1"/>
    <dgm:cxn modelId="{A233C911-CE0D-477F-AA4C-1DF9B51D126A}" type="presParOf" srcId="{6FC7B735-BB2D-4191-B96B-E9063E5E2E4B}" destId="{75631F67-5DDE-4C8C-8164-77DC9B71CA2B}" srcOrd="2" destOrd="0" presId="urn:microsoft.com/office/officeart/2005/8/layout/orgChart1"/>
    <dgm:cxn modelId="{E01DDAB8-B73E-4D29-98C9-DF54A65FD877}" type="presParOf" srcId="{F4A46CBE-0D0C-41CD-91F4-8CC95AE3AFC0}" destId="{FBE148BA-D713-410E-87FC-2D40316A436B}" srcOrd="2" destOrd="0" presId="urn:microsoft.com/office/officeart/2005/8/layout/orgChart1"/>
    <dgm:cxn modelId="{22940371-8EA4-4710-8897-F6C7B6F4E738}" type="presParOf" srcId="{F4A46CBE-0D0C-41CD-91F4-8CC95AE3AFC0}" destId="{170D29A1-C789-4A64-9B8C-8EBBAB445125}" srcOrd="3" destOrd="0" presId="urn:microsoft.com/office/officeart/2005/8/layout/orgChart1"/>
    <dgm:cxn modelId="{1721D43C-90A7-450A-B4E7-249EC2C1200F}" type="presParOf" srcId="{170D29A1-C789-4A64-9B8C-8EBBAB445125}" destId="{A09E50F0-5B8C-469F-8330-C2F05C5EA39C}" srcOrd="0" destOrd="0" presId="urn:microsoft.com/office/officeart/2005/8/layout/orgChart1"/>
    <dgm:cxn modelId="{6E055195-54DA-4098-9AE0-DAB9793B5E7D}" type="presParOf" srcId="{A09E50F0-5B8C-469F-8330-C2F05C5EA39C}" destId="{1598FA3A-5306-4917-BD9B-441A48E6E156}" srcOrd="0" destOrd="0" presId="urn:microsoft.com/office/officeart/2005/8/layout/orgChart1"/>
    <dgm:cxn modelId="{6439F9F8-E182-4695-9B1C-77B83554D187}" type="presParOf" srcId="{A09E50F0-5B8C-469F-8330-C2F05C5EA39C}" destId="{56586EDB-4E55-49C7-9370-76D5FA2C6AEC}" srcOrd="1" destOrd="0" presId="urn:microsoft.com/office/officeart/2005/8/layout/orgChart1"/>
    <dgm:cxn modelId="{A29F2E4B-B7FC-49A1-9941-6B843DEE0D88}" type="presParOf" srcId="{170D29A1-C789-4A64-9B8C-8EBBAB445125}" destId="{CD7DEA08-580F-4F6C-A8D8-8C64A39D1003}" srcOrd="1" destOrd="0" presId="urn:microsoft.com/office/officeart/2005/8/layout/orgChart1"/>
    <dgm:cxn modelId="{8B164695-DEA1-4F18-A78A-481E3B54A075}" type="presParOf" srcId="{170D29A1-C789-4A64-9B8C-8EBBAB445125}" destId="{08BE3306-4911-4EBB-9796-9D77E6BCD2FD}" srcOrd="2" destOrd="0" presId="urn:microsoft.com/office/officeart/2005/8/layout/orgChart1"/>
    <dgm:cxn modelId="{E4B0A267-9328-4C1D-A9E4-2AACCC27E3E8}" type="presParOf" srcId="{F4A46CBE-0D0C-41CD-91F4-8CC95AE3AFC0}" destId="{5FFBC9EE-A114-4EDD-AA97-2C9536325AFD}" srcOrd="4" destOrd="0" presId="urn:microsoft.com/office/officeart/2005/8/layout/orgChart1"/>
    <dgm:cxn modelId="{DA95DC31-0005-44E9-8FAC-FD4230C51FE9}" type="presParOf" srcId="{F4A46CBE-0D0C-41CD-91F4-8CC95AE3AFC0}" destId="{CCD43265-F8F9-4C77-8F25-29FE485E39A3}" srcOrd="5" destOrd="0" presId="urn:microsoft.com/office/officeart/2005/8/layout/orgChart1"/>
    <dgm:cxn modelId="{D47E1847-5909-4C1D-84D7-C5FA9C177990}" type="presParOf" srcId="{CCD43265-F8F9-4C77-8F25-29FE485E39A3}" destId="{FAA00F30-BECA-45FC-AB2E-4F02AC8B4B97}" srcOrd="0" destOrd="0" presId="urn:microsoft.com/office/officeart/2005/8/layout/orgChart1"/>
    <dgm:cxn modelId="{85C4E967-B7E6-4E8E-B244-3BB50D4866FD}" type="presParOf" srcId="{FAA00F30-BECA-45FC-AB2E-4F02AC8B4B97}" destId="{660832E3-497B-4FD4-ACA0-7FF4267395B8}" srcOrd="0" destOrd="0" presId="urn:microsoft.com/office/officeart/2005/8/layout/orgChart1"/>
    <dgm:cxn modelId="{10F2771D-8D4C-45FA-B225-0E23028C975B}" type="presParOf" srcId="{FAA00F30-BECA-45FC-AB2E-4F02AC8B4B97}" destId="{4DCC7A0D-B9F5-4C60-8830-1DE782CD778F}" srcOrd="1" destOrd="0" presId="urn:microsoft.com/office/officeart/2005/8/layout/orgChart1"/>
    <dgm:cxn modelId="{56269B94-5D59-4E15-8172-C487A3482A8B}" type="presParOf" srcId="{CCD43265-F8F9-4C77-8F25-29FE485E39A3}" destId="{84F5E7D0-270B-4A5B-9D52-11F944F64050}" srcOrd="1" destOrd="0" presId="urn:microsoft.com/office/officeart/2005/8/layout/orgChart1"/>
    <dgm:cxn modelId="{64FE1414-F1A0-4CF7-885C-91AA7DFBAE86}" type="presParOf" srcId="{CCD43265-F8F9-4C77-8F25-29FE485E39A3}" destId="{EB9D0EE1-DBB4-4B58-BD0B-421390DE0940}" srcOrd="2" destOrd="0" presId="urn:microsoft.com/office/officeart/2005/8/layout/orgChart1"/>
    <dgm:cxn modelId="{EECCD938-9CB5-46A8-B6AF-289382EEBE69}" type="presParOf" srcId="{F4A46CBE-0D0C-41CD-91F4-8CC95AE3AFC0}" destId="{224CCCEB-8D00-4553-8C6D-E694680BD088}" srcOrd="6" destOrd="0" presId="urn:microsoft.com/office/officeart/2005/8/layout/orgChart1"/>
    <dgm:cxn modelId="{59BCEFDB-193E-444C-960F-BDFCD2C20B6A}" type="presParOf" srcId="{F4A46CBE-0D0C-41CD-91F4-8CC95AE3AFC0}" destId="{833A9548-6491-4F4B-BB25-E4B3AA1479E4}" srcOrd="7" destOrd="0" presId="urn:microsoft.com/office/officeart/2005/8/layout/orgChart1"/>
    <dgm:cxn modelId="{6974A25F-2850-4177-9EC7-C96E3A179911}" type="presParOf" srcId="{833A9548-6491-4F4B-BB25-E4B3AA1479E4}" destId="{8B4D57F5-B725-4FF4-9B78-1789E82460DE}" srcOrd="0" destOrd="0" presId="urn:microsoft.com/office/officeart/2005/8/layout/orgChart1"/>
    <dgm:cxn modelId="{9A40EB79-27ED-4FBB-A847-FEEC2BDFFC80}" type="presParOf" srcId="{8B4D57F5-B725-4FF4-9B78-1789E82460DE}" destId="{604BC848-BB75-49C5-98E3-56061A865237}" srcOrd="0" destOrd="0" presId="urn:microsoft.com/office/officeart/2005/8/layout/orgChart1"/>
    <dgm:cxn modelId="{F6F55873-B98A-404A-BE17-8AC029D34EA3}" type="presParOf" srcId="{8B4D57F5-B725-4FF4-9B78-1789E82460DE}" destId="{B8CDFDED-5C02-4545-B50F-8216780B012B}" srcOrd="1" destOrd="0" presId="urn:microsoft.com/office/officeart/2005/8/layout/orgChart1"/>
    <dgm:cxn modelId="{035A2DBE-77B5-437F-B6B6-14D8B5B32CA9}" type="presParOf" srcId="{833A9548-6491-4F4B-BB25-E4B3AA1479E4}" destId="{93EDAE1B-B2AC-4213-8F59-9B3D32A5E8D2}" srcOrd="1" destOrd="0" presId="urn:microsoft.com/office/officeart/2005/8/layout/orgChart1"/>
    <dgm:cxn modelId="{80F0BCF6-36C7-4532-A0E3-1C86D1FE24C9}" type="presParOf" srcId="{833A9548-6491-4F4B-BB25-E4B3AA1479E4}" destId="{122F14B7-D252-40D5-A55E-DCCD6AEEBF29}" srcOrd="2" destOrd="0" presId="urn:microsoft.com/office/officeart/2005/8/layout/orgChart1"/>
    <dgm:cxn modelId="{5F04B580-79B7-4E6D-95A7-7A3FA5BFFEE9}" type="presParOf" srcId="{7A054F22-68E9-49D5-BB98-3381247474F2}" destId="{3D134846-2D07-4D6C-BA14-03A76A911C2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CCCEB-8D00-4553-8C6D-E694680BD088}">
      <dsp:nvSpPr>
        <dsp:cNvPr id="0" name=""/>
        <dsp:cNvSpPr/>
      </dsp:nvSpPr>
      <dsp:spPr>
        <a:xfrm>
          <a:off x="4419599" y="1247550"/>
          <a:ext cx="3461458" cy="400499"/>
        </a:xfrm>
        <a:custGeom>
          <a:avLst/>
          <a:gdLst/>
          <a:ahLst/>
          <a:cxnLst/>
          <a:rect l="0" t="0" r="0" b="0"/>
          <a:pathLst>
            <a:path>
              <a:moveTo>
                <a:pt x="0" y="0"/>
              </a:moveTo>
              <a:lnTo>
                <a:pt x="0" y="200249"/>
              </a:lnTo>
              <a:lnTo>
                <a:pt x="3461458" y="200249"/>
              </a:lnTo>
              <a:lnTo>
                <a:pt x="3461458" y="40049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5FFBC9EE-A114-4EDD-AA97-2C9536325AFD}">
      <dsp:nvSpPr>
        <dsp:cNvPr id="0" name=""/>
        <dsp:cNvSpPr/>
      </dsp:nvSpPr>
      <dsp:spPr>
        <a:xfrm>
          <a:off x="4419599" y="1247550"/>
          <a:ext cx="1153819" cy="400499"/>
        </a:xfrm>
        <a:custGeom>
          <a:avLst/>
          <a:gdLst/>
          <a:ahLst/>
          <a:cxnLst/>
          <a:rect l="0" t="0" r="0" b="0"/>
          <a:pathLst>
            <a:path>
              <a:moveTo>
                <a:pt x="0" y="0"/>
              </a:moveTo>
              <a:lnTo>
                <a:pt x="0" y="200249"/>
              </a:lnTo>
              <a:lnTo>
                <a:pt x="1153819" y="200249"/>
              </a:lnTo>
              <a:lnTo>
                <a:pt x="1153819" y="40049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BE148BA-D713-410E-87FC-2D40316A436B}">
      <dsp:nvSpPr>
        <dsp:cNvPr id="0" name=""/>
        <dsp:cNvSpPr/>
      </dsp:nvSpPr>
      <dsp:spPr>
        <a:xfrm>
          <a:off x="3265780" y="1247550"/>
          <a:ext cx="1153819" cy="400499"/>
        </a:xfrm>
        <a:custGeom>
          <a:avLst/>
          <a:gdLst/>
          <a:ahLst/>
          <a:cxnLst/>
          <a:rect l="0" t="0" r="0" b="0"/>
          <a:pathLst>
            <a:path>
              <a:moveTo>
                <a:pt x="1153819" y="0"/>
              </a:moveTo>
              <a:lnTo>
                <a:pt x="1153819" y="200249"/>
              </a:lnTo>
              <a:lnTo>
                <a:pt x="0" y="200249"/>
              </a:lnTo>
              <a:lnTo>
                <a:pt x="0" y="400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5F1FA-0C66-470E-B8CB-75629DB4FC70}">
      <dsp:nvSpPr>
        <dsp:cNvPr id="0" name=""/>
        <dsp:cNvSpPr/>
      </dsp:nvSpPr>
      <dsp:spPr>
        <a:xfrm>
          <a:off x="958141" y="1247550"/>
          <a:ext cx="3461458" cy="400499"/>
        </a:xfrm>
        <a:custGeom>
          <a:avLst/>
          <a:gdLst/>
          <a:ahLst/>
          <a:cxnLst/>
          <a:rect l="0" t="0" r="0" b="0"/>
          <a:pathLst>
            <a:path>
              <a:moveTo>
                <a:pt x="3461458" y="0"/>
              </a:moveTo>
              <a:lnTo>
                <a:pt x="3461458" y="200249"/>
              </a:lnTo>
              <a:lnTo>
                <a:pt x="0" y="200249"/>
              </a:lnTo>
              <a:lnTo>
                <a:pt x="0" y="40049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00FEA75-A4D7-4053-92E0-9F83CB759FB6}">
      <dsp:nvSpPr>
        <dsp:cNvPr id="0" name=""/>
        <dsp:cNvSpPr/>
      </dsp:nvSpPr>
      <dsp:spPr>
        <a:xfrm>
          <a:off x="3124194" y="293980"/>
          <a:ext cx="2590810" cy="953569"/>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Global Action Team</a:t>
          </a:r>
        </a:p>
      </dsp:txBody>
      <dsp:txXfrm>
        <a:off x="3124194" y="293980"/>
        <a:ext cx="2590810" cy="953569"/>
      </dsp:txXfrm>
    </dsp:sp>
    <dsp:sp modelId="{B1206D18-FAB6-4E7D-96CC-6A1F75DF73F6}">
      <dsp:nvSpPr>
        <dsp:cNvPr id="0" name=""/>
        <dsp:cNvSpPr/>
      </dsp:nvSpPr>
      <dsp:spPr>
        <a:xfrm>
          <a:off x="4572" y="1648049"/>
          <a:ext cx="1907139" cy="95356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Global Leadership Team</a:t>
          </a:r>
        </a:p>
      </dsp:txBody>
      <dsp:txXfrm>
        <a:off x="4572" y="1648049"/>
        <a:ext cx="1907139" cy="953569"/>
      </dsp:txXfrm>
    </dsp:sp>
    <dsp:sp modelId="{1598FA3A-5306-4917-BD9B-441A48E6E156}">
      <dsp:nvSpPr>
        <dsp:cNvPr id="0" name=""/>
        <dsp:cNvSpPr/>
      </dsp:nvSpPr>
      <dsp:spPr>
        <a:xfrm>
          <a:off x="2312210" y="1648049"/>
          <a:ext cx="1907139" cy="95356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Global Membership Team</a:t>
          </a:r>
        </a:p>
      </dsp:txBody>
      <dsp:txXfrm>
        <a:off x="2312210" y="1648049"/>
        <a:ext cx="1907139" cy="953569"/>
      </dsp:txXfrm>
    </dsp:sp>
    <dsp:sp modelId="{660832E3-497B-4FD4-ACA0-7FF4267395B8}">
      <dsp:nvSpPr>
        <dsp:cNvPr id="0" name=""/>
        <dsp:cNvSpPr/>
      </dsp:nvSpPr>
      <dsp:spPr>
        <a:xfrm>
          <a:off x="4619849" y="1648049"/>
          <a:ext cx="1907139" cy="95356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Global Service Team</a:t>
          </a:r>
        </a:p>
      </dsp:txBody>
      <dsp:txXfrm>
        <a:off x="4619849" y="1648049"/>
        <a:ext cx="1907139" cy="953569"/>
      </dsp:txXfrm>
    </dsp:sp>
    <dsp:sp modelId="{604BC848-BB75-49C5-98E3-56061A865237}">
      <dsp:nvSpPr>
        <dsp:cNvPr id="0" name=""/>
        <dsp:cNvSpPr/>
      </dsp:nvSpPr>
      <dsp:spPr>
        <a:xfrm>
          <a:off x="6927488" y="1648049"/>
          <a:ext cx="1907139" cy="95356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LCIF Coordinators</a:t>
          </a:r>
        </a:p>
      </dsp:txBody>
      <dsp:txXfrm>
        <a:off x="6927488" y="1648049"/>
        <a:ext cx="1907139" cy="9535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A62EA-AF05-4247-A452-DEE35084982A}" type="datetimeFigureOut">
              <a:rPr lang="en-US" smtClean="0"/>
              <a:t>6/18/2020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41CFE-201E-486A-BB9D-B64B290305C3}" type="slidenum">
              <a:rPr lang="en-US" smtClean="0"/>
              <a:t>‹#›</a:t>
            </a:fld>
            <a:endParaRPr lang="en-US"/>
          </a:p>
        </p:txBody>
      </p:sp>
    </p:spTree>
    <p:extLst>
      <p:ext uri="{BB962C8B-B14F-4D97-AF65-F5344CB8AC3E}">
        <p14:creationId xmlns:p14="http://schemas.microsoft.com/office/powerpoint/2010/main" val="426471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LCI’s Global Action Team was built with a vision that one day every need in the </a:t>
            </a:r>
            <a:r>
              <a:rPr lang="en-US" sz="1200" b="0" kern="1200" dirty="0">
                <a:solidFill>
                  <a:schemeClr val="tx1"/>
                </a:solidFill>
                <a:effectLst/>
                <a:latin typeface="+mn-lt"/>
                <a:ea typeface="+mn-ea"/>
                <a:cs typeface="+mn-cs"/>
              </a:rPr>
              <a:t>world will be served by Lions. </a:t>
            </a:r>
            <a:r>
              <a:rPr lang="en-US" sz="1200" b="0" dirty="0">
                <a:solidFill>
                  <a:schemeClr val="tx1">
                    <a:lumMod val="50000"/>
                    <a:lumOff val="50000"/>
                  </a:schemeClr>
                </a:solidFill>
                <a:latin typeface="+mn-lt"/>
              </a:rPr>
              <a:t>LCIF Coordinators will now be a part of the action team to create new opportunities for clubs to grow and serve.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brings together the four key areas of Lions: leadership, membership, service, and LCIF. By unifying the Global Leadership Team (GLT), Global Membership Team (GMT), Global Service Team (GST), and LCIF as the Global Action Team, Lions will create synergy and new opportunities for clubs to grow and serve so we can achieve our goal of impacting 200 million lives per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Global Action Team helps clubs energize its members by: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Finding great service resources and dynamic project support</a:t>
            </a:r>
          </a:p>
          <a:p>
            <a:r>
              <a:rPr lang="en-US" sz="1200" kern="1200" dirty="0">
                <a:solidFill>
                  <a:schemeClr val="tx1"/>
                </a:solidFill>
                <a:effectLst/>
                <a:latin typeface="+mn-lt"/>
                <a:ea typeface="+mn-ea"/>
                <a:cs typeface="+mn-cs"/>
              </a:rPr>
              <a:t>• Identifying leadership development opportunities to empower all Lions</a:t>
            </a:r>
          </a:p>
          <a:p>
            <a:r>
              <a:rPr lang="en-US" sz="1200" kern="1200" dirty="0">
                <a:solidFill>
                  <a:schemeClr val="tx1"/>
                </a:solidFill>
                <a:effectLst/>
                <a:latin typeface="+mn-lt"/>
                <a:ea typeface="+mn-ea"/>
                <a:cs typeface="+mn-cs"/>
              </a:rPr>
              <a:t>• Recruiting compassionate new members and retaining current members</a:t>
            </a:r>
          </a:p>
          <a:p>
            <a:endParaRPr lang="en-US" dirty="0"/>
          </a:p>
        </p:txBody>
      </p:sp>
      <p:sp>
        <p:nvSpPr>
          <p:cNvPr id="4" name="Slide Number Placeholder 3"/>
          <p:cNvSpPr>
            <a:spLocks noGrp="1"/>
          </p:cNvSpPr>
          <p:nvPr>
            <p:ph type="sldNum" sz="quarter" idx="10"/>
          </p:nvPr>
        </p:nvSpPr>
        <p:spPr/>
        <p:txBody>
          <a:bodyPr/>
          <a:lstStyle/>
          <a:p>
            <a:fld id="{E4A8CC17-5069-4402-A384-D37ADA5BBE93}" type="slidenum">
              <a:rPr lang="en-US" smtClean="0"/>
              <a:t>4</a:t>
            </a:fld>
            <a:endParaRPr lang="en-US"/>
          </a:p>
        </p:txBody>
      </p:sp>
    </p:spTree>
    <p:extLst>
      <p:ext uri="{BB962C8B-B14F-4D97-AF65-F5344CB8AC3E}">
        <p14:creationId xmlns:p14="http://schemas.microsoft.com/office/powerpoint/2010/main" val="164429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structure </a:t>
            </a:r>
            <a:r>
              <a:rPr lang="en-GB" sz="1200" kern="1200" dirty="0">
                <a:solidFill>
                  <a:schemeClr val="tx1"/>
                </a:solidFill>
                <a:effectLst/>
                <a:latin typeface="+mn-lt"/>
                <a:ea typeface="+mn-ea"/>
                <a:cs typeface="+mn-cs"/>
              </a:rPr>
              <a:t>ensures</a:t>
            </a:r>
            <a:r>
              <a:rPr lang="en-GB" sz="1200" kern="1200" baseline="0" dirty="0">
                <a:solidFill>
                  <a:schemeClr val="tx1"/>
                </a:solidFill>
                <a:effectLst/>
                <a:latin typeface="+mn-lt"/>
                <a:ea typeface="+mn-ea"/>
                <a:cs typeface="+mn-cs"/>
              </a:rPr>
              <a:t> LCIF C</a:t>
            </a:r>
            <a:r>
              <a:rPr lang="en-GB" sz="1200" kern="1200" dirty="0">
                <a:solidFill>
                  <a:schemeClr val="tx1"/>
                </a:solidFill>
                <a:effectLst/>
                <a:latin typeface="+mn-lt"/>
                <a:ea typeface="+mn-ea"/>
                <a:cs typeface="+mn-cs"/>
              </a:rPr>
              <a:t>oordinator involvement at all Global Action Team levels in order to maximise LCIF resources, partnerships and fundraising engagements.</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Global Action Teams operate at every level of the LCI structure and the appropriate LCIF Coordinator is a part of GAT.</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Club level, the President is the chair of GAT and the LCIF Club Co-ordinator is part of his/her Club’s GAT.</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an exciting start to our second century of service and our commitment to reach 200 million service activities, annually, by 2021.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8CC17-5069-4402-A384-D37ADA5BBE93}" type="slidenum">
              <a:rPr lang="en-US" smtClean="0"/>
              <a:t>5</a:t>
            </a:fld>
            <a:endParaRPr lang="en-US"/>
          </a:p>
        </p:txBody>
      </p:sp>
    </p:spTree>
    <p:extLst>
      <p:ext uri="{BB962C8B-B14F-4D97-AF65-F5344CB8AC3E}">
        <p14:creationId xmlns:p14="http://schemas.microsoft.com/office/powerpoint/2010/main" val="192830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A7A2E1-2D5B-45E9-AF8F-1601702F64DC}"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256103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A2E1-2D5B-45E9-AF8F-1601702F64DC}"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298434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A2E1-2D5B-45E9-AF8F-1601702F64DC}"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14943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A2E1-2D5B-45E9-AF8F-1601702F64DC}"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35411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7A2E1-2D5B-45E9-AF8F-1601702F64DC}"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270114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7A2E1-2D5B-45E9-AF8F-1601702F64DC}"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422975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7A2E1-2D5B-45E9-AF8F-1601702F64DC}"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415074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7A2E1-2D5B-45E9-AF8F-1601702F64DC}"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171110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7A2E1-2D5B-45E9-AF8F-1601702F64DC}"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86679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7A2E1-2D5B-45E9-AF8F-1601702F64DC}"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270499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7A2E1-2D5B-45E9-AF8F-1601702F64DC}"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532C7-0FD0-4390-8F9C-11A4CAB576DB}" type="slidenum">
              <a:rPr lang="en-US" smtClean="0"/>
              <a:pPr/>
              <a:t>‹#›</a:t>
            </a:fld>
            <a:endParaRPr lang="en-US"/>
          </a:p>
        </p:txBody>
      </p:sp>
    </p:spTree>
    <p:extLst>
      <p:ext uri="{BB962C8B-B14F-4D97-AF65-F5344CB8AC3E}">
        <p14:creationId xmlns:p14="http://schemas.microsoft.com/office/powerpoint/2010/main" val="41182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7A2E1-2D5B-45E9-AF8F-1601702F64DC}"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532C7-0FD0-4390-8F9C-11A4CAB576DB}" type="slidenum">
              <a:rPr lang="en-US" smtClean="0"/>
              <a:pPr/>
              <a:t>‹#›</a:t>
            </a:fld>
            <a:endParaRPr lang="en-US"/>
          </a:p>
        </p:txBody>
      </p:sp>
    </p:spTree>
    <p:extLst>
      <p:ext uri="{BB962C8B-B14F-4D97-AF65-F5344CB8AC3E}">
        <p14:creationId xmlns:p14="http://schemas.microsoft.com/office/powerpoint/2010/main" val="1163788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lions.hr/"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2592286"/>
          </a:xfrm>
        </p:spPr>
        <p:txBody>
          <a:bodyPr>
            <a:normAutofit/>
          </a:bodyPr>
          <a:lstStyle/>
          <a:p>
            <a:r>
              <a:rPr lang="en-US" dirty="0"/>
              <a:t>O</a:t>
            </a:r>
            <a:r>
              <a:rPr lang="hr-HR" dirty="0" err="1"/>
              <a:t>rganizacijska</a:t>
            </a:r>
            <a:r>
              <a:rPr lang="hr-HR" dirty="0"/>
              <a:t> struktura i uloge dužnosnika Lions Kluba</a:t>
            </a:r>
            <a:br>
              <a:rPr lang="hr-HR" dirty="0"/>
            </a:br>
            <a:endParaRPr lang="en-US" dirty="0"/>
          </a:p>
        </p:txBody>
      </p:sp>
      <p:sp>
        <p:nvSpPr>
          <p:cNvPr id="6" name="Rectangle 8"/>
          <p:cNvSpPr>
            <a:spLocks noChangeArrowheads="1"/>
          </p:cNvSpPr>
          <p:nvPr/>
        </p:nvSpPr>
        <p:spPr bwMode="auto">
          <a:xfrm>
            <a:off x="7308304" y="5841726"/>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pic>
        <p:nvPicPr>
          <p:cNvPr id="5" name="Picture 4">
            <a:extLst>
              <a:ext uri="{FF2B5EF4-FFF2-40B4-BE49-F238E27FC236}">
                <a16:creationId xmlns:a16="http://schemas.microsoft.com/office/drawing/2014/main" id="{84C03F40-418C-485C-BDE6-A61C3A25A0EC}"/>
              </a:ext>
            </a:extLst>
          </p:cNvPr>
          <p:cNvPicPr>
            <a:picLocks noChangeAspect="1"/>
          </p:cNvPicPr>
          <p:nvPr/>
        </p:nvPicPr>
        <p:blipFill>
          <a:blip r:embed="rId2"/>
          <a:stretch>
            <a:fillRect/>
          </a:stretch>
        </p:blipFill>
        <p:spPr>
          <a:xfrm>
            <a:off x="7740352" y="332656"/>
            <a:ext cx="1121761" cy="1066892"/>
          </a:xfrm>
          <a:prstGeom prst="rect">
            <a:avLst/>
          </a:prstGeom>
        </p:spPr>
      </p:pic>
      <p:pic>
        <p:nvPicPr>
          <p:cNvPr id="4" name="Picture 3">
            <a:extLst>
              <a:ext uri="{FF2B5EF4-FFF2-40B4-BE49-F238E27FC236}">
                <a16:creationId xmlns:a16="http://schemas.microsoft.com/office/drawing/2014/main" id="{AA938B2A-7BE7-44BA-BFA5-12229295F788}"/>
              </a:ext>
            </a:extLst>
          </p:cNvPr>
          <p:cNvPicPr>
            <a:picLocks noChangeAspect="1"/>
          </p:cNvPicPr>
          <p:nvPr/>
        </p:nvPicPr>
        <p:blipFill>
          <a:blip r:embed="rId3"/>
          <a:stretch>
            <a:fillRect/>
          </a:stretch>
        </p:blipFill>
        <p:spPr>
          <a:xfrm>
            <a:off x="281887" y="305054"/>
            <a:ext cx="1121761" cy="1121761"/>
          </a:xfrm>
          <a:prstGeom prst="rect">
            <a:avLst/>
          </a:prstGeom>
        </p:spPr>
      </p:pic>
    </p:spTree>
    <p:extLst>
      <p:ext uri="{BB962C8B-B14F-4D97-AF65-F5344CB8AC3E}">
        <p14:creationId xmlns:p14="http://schemas.microsoft.com/office/powerpoint/2010/main" val="155430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sp>
        <p:nvSpPr>
          <p:cNvPr id="3" name="TextBox 2">
            <a:extLst>
              <a:ext uri="{FF2B5EF4-FFF2-40B4-BE49-F238E27FC236}">
                <a16:creationId xmlns:a16="http://schemas.microsoft.com/office/drawing/2014/main" id="{FC0B277E-6E88-475F-91FF-2484A8E084CA}"/>
              </a:ext>
            </a:extLst>
          </p:cNvPr>
          <p:cNvSpPr txBox="1"/>
          <p:nvPr/>
        </p:nvSpPr>
        <p:spPr>
          <a:xfrm>
            <a:off x="1727552" y="2864909"/>
            <a:ext cx="5687904" cy="769441"/>
          </a:xfrm>
          <a:prstGeom prst="rect">
            <a:avLst/>
          </a:prstGeom>
          <a:noFill/>
        </p:spPr>
        <p:txBody>
          <a:bodyPr wrap="none" rtlCol="0">
            <a:spAutoFit/>
          </a:bodyPr>
          <a:lstStyle/>
          <a:p>
            <a:r>
              <a:rPr lang="hr-HR" sz="4400" dirty="0"/>
              <a:t>Uloge Dužnosnika Kluba</a:t>
            </a:r>
            <a:endParaRPr lang="en-US" sz="4400" dirty="0"/>
          </a:p>
        </p:txBody>
      </p:sp>
      <p:pic>
        <p:nvPicPr>
          <p:cNvPr id="9" name="Picture 8">
            <a:extLst>
              <a:ext uri="{FF2B5EF4-FFF2-40B4-BE49-F238E27FC236}">
                <a16:creationId xmlns:a16="http://schemas.microsoft.com/office/drawing/2014/main" id="{CEEBE939-5B97-40CC-B202-2296A4A622A1}"/>
              </a:ext>
            </a:extLst>
          </p:cNvPr>
          <p:cNvPicPr>
            <a:picLocks noChangeAspect="1"/>
          </p:cNvPicPr>
          <p:nvPr/>
        </p:nvPicPr>
        <p:blipFill>
          <a:blip r:embed="rId3"/>
          <a:stretch>
            <a:fillRect/>
          </a:stretch>
        </p:blipFill>
        <p:spPr>
          <a:xfrm>
            <a:off x="281887" y="305054"/>
            <a:ext cx="1121761" cy="1121761"/>
          </a:xfrm>
          <a:prstGeom prst="rect">
            <a:avLst/>
          </a:prstGeom>
        </p:spPr>
      </p:pic>
    </p:spTree>
    <p:extLst>
      <p:ext uri="{BB962C8B-B14F-4D97-AF65-F5344CB8AC3E}">
        <p14:creationId xmlns:p14="http://schemas.microsoft.com/office/powerpoint/2010/main" val="39828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683568" y="2636911"/>
            <a:ext cx="7772400" cy="3797448"/>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5300" b="1" dirty="0"/>
              <a:t>Predsjednik kluba</a:t>
            </a:r>
          </a:p>
          <a:p>
            <a:pPr algn="l"/>
            <a:endParaRPr lang="hr-HR" sz="5300" b="1" dirty="0"/>
          </a:p>
          <a:p>
            <a:pPr marL="571500" indent="-571500" algn="l">
              <a:buFont typeface="Arial" panose="020B0604020202020204" pitchFamily="34" charset="0"/>
              <a:buChar char="•"/>
            </a:pPr>
            <a:r>
              <a:rPr lang="hr-HR" sz="5300" dirty="0"/>
              <a:t>Predsjedava i vodi sastanke članova kluba i uprave kluba</a:t>
            </a:r>
          </a:p>
          <a:p>
            <a:pPr marL="571500" indent="-571500" algn="l">
              <a:buFont typeface="Arial" panose="020B0604020202020204" pitchFamily="34" charset="0"/>
              <a:buChar char="•"/>
            </a:pPr>
            <a:r>
              <a:rPr lang="hr-HR" sz="5300" dirty="0"/>
              <a:t>Osmišljava godišnji program kluba, prihvaća inicijative svih članova</a:t>
            </a:r>
          </a:p>
          <a:p>
            <a:pPr marL="571500" indent="-571500" algn="l">
              <a:buFont typeface="Arial" panose="020B0604020202020204" pitchFamily="34" charset="0"/>
              <a:buChar char="•"/>
            </a:pPr>
            <a:r>
              <a:rPr lang="hr-HR" sz="5300" dirty="0"/>
              <a:t>Priprema zanimljive i sadržajne redovite sastanke/druženja kluba</a:t>
            </a:r>
          </a:p>
          <a:p>
            <a:pPr marL="571500" indent="-571500" algn="l">
              <a:buFont typeface="Arial" panose="020B0604020202020204" pitchFamily="34" charset="0"/>
              <a:buChar char="•"/>
            </a:pPr>
            <a:r>
              <a:rPr lang="hr-HR" sz="5300" dirty="0"/>
              <a:t>Potiče/motivira članove da budu aktivni i rade humanitarne akcije</a:t>
            </a:r>
            <a:endParaRPr lang="en-US" sz="5300" dirty="0"/>
          </a:p>
          <a:p>
            <a:pPr marL="571500" indent="-571500" algn="l">
              <a:buFont typeface="Arial" panose="020B0604020202020204" pitchFamily="34" charset="0"/>
              <a:buChar char="•"/>
            </a:pPr>
            <a:r>
              <a:rPr lang="hr-HR" sz="5300" dirty="0"/>
              <a:t>Poziva članove i upravu kluba na redovite i izvanredne sastanke</a:t>
            </a:r>
            <a:endParaRPr lang="en-US" sz="5300" dirty="0"/>
          </a:p>
          <a:p>
            <a:pPr marL="571500" indent="-571500" algn="l">
              <a:buFont typeface="Arial" panose="020B0604020202020204" pitchFamily="34" charset="0"/>
              <a:buChar char="•"/>
            </a:pPr>
            <a:r>
              <a:rPr lang="hr-HR" sz="5300" dirty="0"/>
              <a:t>Imenuje stalna i posebna povjerenstva kluba</a:t>
            </a:r>
            <a:endParaRPr lang="en-US" sz="5300" dirty="0"/>
          </a:p>
          <a:p>
            <a:pPr marL="571500" indent="-571500" algn="l">
              <a:buFont typeface="Arial" panose="020B0604020202020204" pitchFamily="34" charset="0"/>
              <a:buChar char="•"/>
            </a:pPr>
            <a:r>
              <a:rPr lang="hr-HR" sz="5300" dirty="0"/>
              <a:t>Osigurava uvjete da se redoviti izbori pravilno sazivaju, protokoliraju i održavaju</a:t>
            </a:r>
            <a:endParaRPr lang="en-US" sz="5300" dirty="0"/>
          </a:p>
          <a:p>
            <a:pPr marL="571500" indent="-571500" algn="l">
              <a:buFont typeface="Arial" panose="020B0604020202020204" pitchFamily="34" charset="0"/>
              <a:buChar char="•"/>
            </a:pPr>
            <a:r>
              <a:rPr lang="hr-HR" sz="5300" dirty="0"/>
              <a:t>Surađuje sa i aktivan je član savjetodavnog odbora guvernera distrikta  za zonu kojoj klub pripada</a:t>
            </a:r>
            <a:endParaRPr lang="en-US" sz="5300" dirty="0"/>
          </a:p>
        </p:txBody>
      </p:sp>
      <p:pic>
        <p:nvPicPr>
          <p:cNvPr id="11" name="Picture 10">
            <a:extLst>
              <a:ext uri="{FF2B5EF4-FFF2-40B4-BE49-F238E27FC236}">
                <a16:creationId xmlns:a16="http://schemas.microsoft.com/office/drawing/2014/main" id="{B044E069-AB68-4B0C-AF79-51CE1CE495AA}"/>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2" name="Picture 1">
            <a:extLst>
              <a:ext uri="{FF2B5EF4-FFF2-40B4-BE49-F238E27FC236}">
                <a16:creationId xmlns:a16="http://schemas.microsoft.com/office/drawing/2014/main" id="{7CBD1413-522D-42DF-AF6B-A16893586BC4}"/>
              </a:ext>
            </a:extLst>
          </p:cNvPr>
          <p:cNvPicPr>
            <a:picLocks noChangeAspect="1"/>
          </p:cNvPicPr>
          <p:nvPr/>
        </p:nvPicPr>
        <p:blipFill>
          <a:blip r:embed="rId4"/>
          <a:stretch>
            <a:fillRect/>
          </a:stretch>
        </p:blipFill>
        <p:spPr>
          <a:xfrm>
            <a:off x="3618656" y="1399548"/>
            <a:ext cx="2699792" cy="1552380"/>
          </a:xfrm>
          <a:prstGeom prst="rect">
            <a:avLst/>
          </a:prstGeom>
        </p:spPr>
      </p:pic>
    </p:spTree>
    <p:extLst>
      <p:ext uri="{BB962C8B-B14F-4D97-AF65-F5344CB8AC3E}">
        <p14:creationId xmlns:p14="http://schemas.microsoft.com/office/powerpoint/2010/main" val="243537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pic>
        <p:nvPicPr>
          <p:cNvPr id="7" name="Picture 6">
            <a:extLst>
              <a:ext uri="{FF2B5EF4-FFF2-40B4-BE49-F238E27FC236}">
                <a16:creationId xmlns:a16="http://schemas.microsoft.com/office/drawing/2014/main" id="{439E6C5C-9D7E-4840-A288-E9F121F2AB73}"/>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2" name="Picture 1">
            <a:extLst>
              <a:ext uri="{FF2B5EF4-FFF2-40B4-BE49-F238E27FC236}">
                <a16:creationId xmlns:a16="http://schemas.microsoft.com/office/drawing/2014/main" id="{5A539762-9EAC-47DE-BCE9-F95842BB4A57}"/>
              </a:ext>
            </a:extLst>
          </p:cNvPr>
          <p:cNvPicPr>
            <a:picLocks noChangeAspect="1"/>
          </p:cNvPicPr>
          <p:nvPr/>
        </p:nvPicPr>
        <p:blipFill>
          <a:blip r:embed="rId4"/>
          <a:stretch>
            <a:fillRect/>
          </a:stretch>
        </p:blipFill>
        <p:spPr>
          <a:xfrm>
            <a:off x="6538044" y="1581096"/>
            <a:ext cx="2137420" cy="2137420"/>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281887" y="2636912"/>
            <a:ext cx="7602481" cy="391603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Tajnik kluba</a:t>
            </a:r>
          </a:p>
          <a:p>
            <a:pPr algn="l"/>
            <a:endParaRPr lang="hr-HR" sz="3600" b="1" dirty="0"/>
          </a:p>
          <a:p>
            <a:pPr marL="571500" indent="-571500" algn="l">
              <a:buFont typeface="Arial" panose="020B0604020202020204" pitchFamily="34" charset="0"/>
              <a:buChar char="•"/>
            </a:pPr>
            <a:r>
              <a:rPr lang="hr-HR" sz="3600" dirty="0"/>
              <a:t>Prisustvuje svim sastancima članova i uprave kluba</a:t>
            </a:r>
            <a:endParaRPr lang="en-US" sz="3600" dirty="0"/>
          </a:p>
          <a:p>
            <a:pPr marL="571500" indent="-571500" algn="l">
              <a:buFont typeface="Arial" panose="020B0604020202020204" pitchFamily="34" charset="0"/>
              <a:buChar char="•"/>
            </a:pPr>
            <a:r>
              <a:rPr lang="hr-HR" sz="3600" dirty="0"/>
              <a:t>Organizira sastanke kluba</a:t>
            </a:r>
            <a:endParaRPr lang="en-US" sz="3600" dirty="0"/>
          </a:p>
          <a:p>
            <a:pPr marL="571500" indent="-571500" algn="l">
              <a:buFont typeface="Arial" panose="020B0604020202020204" pitchFamily="34" charset="0"/>
              <a:buChar char="•"/>
            </a:pPr>
            <a:r>
              <a:rPr lang="hr-HR" sz="3600" dirty="0"/>
              <a:t>Vodi zapisnike klupskih sastanaka i aktivnosti</a:t>
            </a:r>
            <a:endParaRPr lang="en-US" sz="3600" dirty="0"/>
          </a:p>
          <a:p>
            <a:pPr marL="571500" indent="-571500" algn="l">
              <a:buFont typeface="Arial" panose="020B0604020202020204" pitchFamily="34" charset="0"/>
              <a:buChar char="•"/>
            </a:pPr>
            <a:r>
              <a:rPr lang="hr-HR" sz="3600" dirty="0"/>
              <a:t>Prima i odgovara na korespondenciju kluba</a:t>
            </a:r>
          </a:p>
          <a:p>
            <a:pPr marL="571500" indent="-571500" algn="l">
              <a:buFont typeface="Arial" panose="020B0604020202020204" pitchFamily="34" charset="0"/>
              <a:buChar char="•"/>
            </a:pPr>
            <a:r>
              <a:rPr lang="hr-HR" sz="3600" dirty="0"/>
              <a:t>Priprema godišnju skupštinu, promjene u registru udruga</a:t>
            </a:r>
            <a:endParaRPr lang="en-US" sz="3600" dirty="0"/>
          </a:p>
          <a:p>
            <a:pPr marL="571500" indent="-571500" algn="l">
              <a:buFont typeface="Arial" panose="020B0604020202020204" pitchFamily="34" charset="0"/>
              <a:buChar char="•"/>
            </a:pPr>
            <a:r>
              <a:rPr lang="hr-HR" sz="3600" dirty="0"/>
              <a:t>Piše i popunjava sva izvješća kluba prema LCI-ju (on-line)</a:t>
            </a:r>
          </a:p>
          <a:p>
            <a:pPr marL="571500" indent="-571500" algn="l">
              <a:buFont typeface="Arial" panose="020B0604020202020204" pitchFamily="34" charset="0"/>
              <a:buChar char="•"/>
            </a:pPr>
            <a:r>
              <a:rPr lang="hr-HR" sz="3600" dirty="0"/>
              <a:t>Objavljuje događanja kluba na </a:t>
            </a:r>
            <a:r>
              <a:rPr lang="hr-HR" sz="3600" dirty="0">
                <a:hlinkClick r:id="rId5"/>
              </a:rPr>
              <a:t>www.lions.hr</a:t>
            </a:r>
            <a:r>
              <a:rPr lang="hr-HR" sz="3600" dirty="0"/>
              <a:t> </a:t>
            </a:r>
            <a:r>
              <a:rPr lang="en-US" sz="3600" dirty="0" err="1"/>
              <a:t>i</a:t>
            </a:r>
            <a:r>
              <a:rPr lang="en-US" sz="3600" dirty="0"/>
              <a:t> </a:t>
            </a:r>
            <a:r>
              <a:rPr lang="en-US" sz="3600" dirty="0" err="1"/>
              <a:t>stranicama</a:t>
            </a:r>
            <a:r>
              <a:rPr lang="en-US" sz="3600" dirty="0"/>
              <a:t> </a:t>
            </a:r>
            <a:r>
              <a:rPr lang="en-US" sz="3600" dirty="0" err="1"/>
              <a:t>Kluba</a:t>
            </a:r>
            <a:endParaRPr lang="en-US" sz="3600" dirty="0"/>
          </a:p>
          <a:p>
            <a:pPr marL="571500" indent="-571500" algn="l">
              <a:buFont typeface="Arial" panose="020B0604020202020204" pitchFamily="34" charset="0"/>
              <a:buChar char="•"/>
            </a:pPr>
            <a:r>
              <a:rPr lang="sv-SE" sz="3600" dirty="0"/>
              <a:t>Surađuje sa i aktivan je član savjetodavnog odbora guvernera distrikta  za zonu kojoj klub pripada</a:t>
            </a:r>
            <a:endParaRPr lang="en-US" sz="3600" dirty="0"/>
          </a:p>
          <a:p>
            <a:pPr algn="l"/>
            <a:endParaRPr lang="en-US" sz="3600" dirty="0"/>
          </a:p>
        </p:txBody>
      </p:sp>
    </p:spTree>
    <p:extLst>
      <p:ext uri="{BB962C8B-B14F-4D97-AF65-F5344CB8AC3E}">
        <p14:creationId xmlns:p14="http://schemas.microsoft.com/office/powerpoint/2010/main" val="179959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pic>
        <p:nvPicPr>
          <p:cNvPr id="7" name="Picture 6">
            <a:extLst>
              <a:ext uri="{FF2B5EF4-FFF2-40B4-BE49-F238E27FC236}">
                <a16:creationId xmlns:a16="http://schemas.microsoft.com/office/drawing/2014/main" id="{439E6C5C-9D7E-4840-A288-E9F121F2AB73}"/>
              </a:ext>
            </a:extLst>
          </p:cNvPr>
          <p:cNvPicPr>
            <a:picLocks noChangeAspect="1"/>
          </p:cNvPicPr>
          <p:nvPr/>
        </p:nvPicPr>
        <p:blipFill>
          <a:blip r:embed="rId3"/>
          <a:stretch>
            <a:fillRect/>
          </a:stretch>
        </p:blipFill>
        <p:spPr>
          <a:xfrm>
            <a:off x="281887" y="305054"/>
            <a:ext cx="1121761" cy="1121761"/>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683568" y="2636912"/>
            <a:ext cx="7200800" cy="36004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Rizničar kluba</a:t>
            </a:r>
          </a:p>
          <a:p>
            <a:pPr algn="l"/>
            <a:endParaRPr lang="hr-HR" sz="3600" b="1" dirty="0"/>
          </a:p>
          <a:p>
            <a:pPr marL="571500" indent="-571500" algn="l">
              <a:buFont typeface="Arial" panose="020B0604020202020204" pitchFamily="34" charset="0"/>
              <a:buChar char="•"/>
            </a:pPr>
            <a:r>
              <a:rPr lang="hr-HR" sz="3000" dirty="0"/>
              <a:t>Vodi financije kluba</a:t>
            </a:r>
            <a:endParaRPr lang="en-US" sz="3000" dirty="0"/>
          </a:p>
          <a:p>
            <a:pPr marL="571500" indent="-571500" algn="l">
              <a:buFont typeface="Arial" panose="020B0604020202020204" pitchFamily="34" charset="0"/>
              <a:buChar char="•"/>
            </a:pPr>
            <a:r>
              <a:rPr lang="hr-HR" sz="3000" dirty="0"/>
              <a:t>Plaćanja članarina Distriktu i LCI-ju</a:t>
            </a:r>
            <a:endParaRPr lang="en-US" sz="3000" dirty="0"/>
          </a:p>
          <a:p>
            <a:pPr marL="571500" indent="-571500" algn="l">
              <a:buFont typeface="Arial" panose="020B0604020202020204" pitchFamily="34" charset="0"/>
              <a:buChar char="•"/>
            </a:pPr>
            <a:r>
              <a:rPr lang="hr-HR" sz="3000" dirty="0"/>
              <a:t>Članarine, briga o naplati</a:t>
            </a:r>
            <a:endParaRPr lang="en-US" sz="3000" dirty="0"/>
          </a:p>
          <a:p>
            <a:pPr marL="571500" indent="-571500" algn="l">
              <a:buFont typeface="Arial" panose="020B0604020202020204" pitchFamily="34" charset="0"/>
              <a:buChar char="•"/>
            </a:pPr>
            <a:r>
              <a:rPr lang="hr-HR" sz="3000" dirty="0"/>
              <a:t>Donacijski račun, poseban</a:t>
            </a:r>
          </a:p>
          <a:p>
            <a:pPr marL="571500" indent="-571500" algn="l">
              <a:buFont typeface="Arial" panose="020B0604020202020204" pitchFamily="34" charset="0"/>
              <a:buChar char="•"/>
            </a:pPr>
            <a:r>
              <a:rPr lang="hr-HR" sz="3000" dirty="0"/>
              <a:t>Vodi brigu o likvidnosti kluba</a:t>
            </a:r>
          </a:p>
          <a:p>
            <a:pPr marL="571500" indent="-571500" algn="l">
              <a:buFont typeface="Arial" panose="020B0604020202020204" pitchFamily="34" charset="0"/>
              <a:buChar char="•"/>
            </a:pPr>
            <a:r>
              <a:rPr lang="hr-HR" sz="3000" dirty="0"/>
              <a:t>Financijsko izvješća, godišnje i periodično, prema klubu i u skladu sa zakonskim obvezama</a:t>
            </a:r>
            <a:endParaRPr lang="en-US" sz="3000" dirty="0"/>
          </a:p>
          <a:p>
            <a:pPr marL="571500" indent="-571500" algn="l">
              <a:buFont typeface="Arial" panose="020B0604020202020204" pitchFamily="34" charset="0"/>
              <a:buChar char="•"/>
            </a:pPr>
            <a:endParaRPr lang="en-US" sz="3600" dirty="0"/>
          </a:p>
          <a:p>
            <a:pPr algn="l"/>
            <a:endParaRPr lang="en-US" sz="3600" dirty="0"/>
          </a:p>
        </p:txBody>
      </p:sp>
      <p:pic>
        <p:nvPicPr>
          <p:cNvPr id="4" name="Picture 3">
            <a:extLst>
              <a:ext uri="{FF2B5EF4-FFF2-40B4-BE49-F238E27FC236}">
                <a16:creationId xmlns:a16="http://schemas.microsoft.com/office/drawing/2014/main" id="{5D43C3A9-1597-48C7-8073-1792491445B5}"/>
              </a:ext>
            </a:extLst>
          </p:cNvPr>
          <p:cNvPicPr>
            <a:picLocks noChangeAspect="1"/>
          </p:cNvPicPr>
          <p:nvPr/>
        </p:nvPicPr>
        <p:blipFill>
          <a:blip r:embed="rId4"/>
          <a:stretch>
            <a:fillRect/>
          </a:stretch>
        </p:blipFill>
        <p:spPr>
          <a:xfrm>
            <a:off x="6109930" y="1568327"/>
            <a:ext cx="2796093" cy="1860673"/>
          </a:xfrm>
          <a:prstGeom prst="rect">
            <a:avLst/>
          </a:prstGeom>
        </p:spPr>
      </p:pic>
    </p:spTree>
    <p:extLst>
      <p:ext uri="{BB962C8B-B14F-4D97-AF65-F5344CB8AC3E}">
        <p14:creationId xmlns:p14="http://schemas.microsoft.com/office/powerpoint/2010/main" val="3503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pic>
        <p:nvPicPr>
          <p:cNvPr id="7" name="Picture 6">
            <a:extLst>
              <a:ext uri="{FF2B5EF4-FFF2-40B4-BE49-F238E27FC236}">
                <a16:creationId xmlns:a16="http://schemas.microsoft.com/office/drawing/2014/main" id="{47F771C8-5826-475E-9A13-F200C21804E4}"/>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2" name="Picture 1">
            <a:extLst>
              <a:ext uri="{FF2B5EF4-FFF2-40B4-BE49-F238E27FC236}">
                <a16:creationId xmlns:a16="http://schemas.microsoft.com/office/drawing/2014/main" id="{1E7F2267-4E94-4440-96E3-1AEFBEB87BCA}"/>
              </a:ext>
            </a:extLst>
          </p:cNvPr>
          <p:cNvPicPr>
            <a:picLocks noChangeAspect="1"/>
          </p:cNvPicPr>
          <p:nvPr/>
        </p:nvPicPr>
        <p:blipFill>
          <a:blip r:embed="rId4"/>
          <a:stretch>
            <a:fillRect/>
          </a:stretch>
        </p:blipFill>
        <p:spPr>
          <a:xfrm>
            <a:off x="6732240" y="1399548"/>
            <a:ext cx="2265040" cy="1772394"/>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683568" y="2132855"/>
            <a:ext cx="7772400" cy="380167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Direktor za članstvo (Membership </a:t>
            </a:r>
            <a:r>
              <a:rPr lang="hr-HR" sz="3600" b="1" dirty="0" err="1"/>
              <a:t>Chairperson</a:t>
            </a:r>
            <a:r>
              <a:rPr lang="hr-HR" sz="3600" b="1" dirty="0"/>
              <a:t>)</a:t>
            </a:r>
          </a:p>
          <a:p>
            <a:pPr algn="l"/>
            <a:endParaRPr lang="hr-HR" sz="3600" b="1" dirty="0"/>
          </a:p>
          <a:p>
            <a:pPr marL="571500" indent="-571500" algn="l">
              <a:buFont typeface="Arial" panose="020B0604020202020204" pitchFamily="34" charset="0"/>
              <a:buChar char="•"/>
            </a:pPr>
            <a:r>
              <a:rPr lang="hr-HR" sz="3600" dirty="0"/>
              <a:t>Izrađuje plan za članstvo.</a:t>
            </a:r>
            <a:endParaRPr lang="en-US" sz="3600" dirty="0"/>
          </a:p>
          <a:p>
            <a:pPr marL="571500" indent="-571500" algn="l">
              <a:buFont typeface="Arial" panose="020B0604020202020204" pitchFamily="34" charset="0"/>
              <a:buChar char="•"/>
            </a:pPr>
            <a:r>
              <a:rPr lang="hr-HR" sz="3600" dirty="0"/>
              <a:t>Provodi postupak regrutacije novih članova u suradnji s članovim kluba</a:t>
            </a:r>
            <a:r>
              <a:rPr lang="en-US" sz="3600" dirty="0"/>
              <a:t>.</a:t>
            </a:r>
          </a:p>
          <a:p>
            <a:pPr marL="571500" indent="-571500" algn="l">
              <a:buFont typeface="Arial" panose="020B0604020202020204" pitchFamily="34" charset="0"/>
              <a:buChar char="•"/>
            </a:pPr>
            <a:r>
              <a:rPr lang="hr-HR" sz="3600" dirty="0"/>
              <a:t>Osigurava da novi članovi budu prikladno orijentirani</a:t>
            </a:r>
            <a:r>
              <a:rPr lang="en-US" sz="3600" dirty="0"/>
              <a:t>.</a:t>
            </a:r>
          </a:p>
          <a:p>
            <a:pPr marL="571500" indent="-571500" algn="l">
              <a:buFont typeface="Arial" panose="020B0604020202020204" pitchFamily="34" charset="0"/>
              <a:buChar char="•"/>
            </a:pPr>
            <a:r>
              <a:rPr lang="hr-HR" sz="3600" dirty="0"/>
              <a:t>Provodi mentorski program kluba za nove članove</a:t>
            </a:r>
            <a:r>
              <a:rPr lang="en-US" sz="3600" dirty="0"/>
              <a:t>.</a:t>
            </a:r>
          </a:p>
          <a:p>
            <a:pPr marL="571500" indent="-571500" algn="l">
              <a:buFont typeface="Arial" panose="020B0604020202020204" pitchFamily="34" charset="0"/>
              <a:buChar char="•"/>
            </a:pPr>
            <a:r>
              <a:rPr lang="hr-HR" sz="3600" dirty="0"/>
              <a:t>Sudjeluje kao član savjetodavnog odbora guvernera distrikta na sastancima vezanih na članstvo</a:t>
            </a:r>
            <a:r>
              <a:rPr lang="en-US" sz="3600" dirty="0"/>
              <a:t>.</a:t>
            </a:r>
          </a:p>
          <a:p>
            <a:pPr marL="571500" indent="-571500" algn="l">
              <a:buFont typeface="Arial" panose="020B0604020202020204" pitchFamily="34" charset="0"/>
              <a:buChar char="•"/>
            </a:pPr>
            <a:r>
              <a:rPr lang="hr-HR" sz="3600" dirty="0"/>
              <a:t>Pomaže dužnosnicima kluba u radionici „</a:t>
            </a:r>
            <a:r>
              <a:rPr lang="en-US" sz="3600" dirty="0"/>
              <a:t>Club Quality Initiative</a:t>
            </a:r>
            <a:r>
              <a:rPr lang="hr-HR" sz="3600" dirty="0"/>
              <a:t>”</a:t>
            </a:r>
            <a:r>
              <a:rPr lang="en-US" sz="3600" dirty="0"/>
              <a:t>.</a:t>
            </a:r>
          </a:p>
          <a:p>
            <a:pPr marL="571500" indent="-571500" algn="l">
              <a:buFont typeface="Arial" panose="020B0604020202020204" pitchFamily="34" charset="0"/>
              <a:buChar char="•"/>
            </a:pPr>
            <a:r>
              <a:rPr lang="hr-HR" sz="3600" dirty="0"/>
              <a:t>Predaje sve zapise svom nasljedniku na dužnosti nakon svog mandata</a:t>
            </a:r>
            <a:r>
              <a:rPr lang="en-US" sz="3600" dirty="0"/>
              <a:t>.</a:t>
            </a:r>
          </a:p>
        </p:txBody>
      </p:sp>
    </p:spTree>
    <p:extLst>
      <p:ext uri="{BB962C8B-B14F-4D97-AF65-F5344CB8AC3E}">
        <p14:creationId xmlns:p14="http://schemas.microsoft.com/office/powerpoint/2010/main" val="209373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683568" y="1844823"/>
            <a:ext cx="7772400" cy="4089705"/>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Direktor za služenje (Service </a:t>
            </a:r>
            <a:r>
              <a:rPr lang="hr-HR" sz="3600" b="1" dirty="0" err="1"/>
              <a:t>Chairperson</a:t>
            </a:r>
            <a:r>
              <a:rPr lang="hr-HR" sz="3600" b="1" dirty="0"/>
              <a:t>)</a:t>
            </a:r>
          </a:p>
          <a:p>
            <a:pPr algn="l"/>
            <a:endParaRPr lang="hr-HR" sz="3600" b="1" dirty="0"/>
          </a:p>
          <a:p>
            <a:pPr marL="571500" indent="-571500" algn="l">
              <a:buFont typeface="Arial" panose="020B0604020202020204" pitchFamily="34" charset="0"/>
              <a:buChar char="•"/>
            </a:pPr>
            <a:r>
              <a:rPr lang="hr-HR" sz="3600" dirty="0"/>
              <a:t>Razvija akcijske planove za služenje lokalnoj zajednici</a:t>
            </a:r>
            <a:r>
              <a:rPr lang="en-US" sz="3600" dirty="0"/>
              <a:t>.</a:t>
            </a:r>
          </a:p>
          <a:p>
            <a:pPr marL="571500" indent="-571500" algn="l">
              <a:buFont typeface="Arial" panose="020B0604020202020204" pitchFamily="34" charset="0"/>
              <a:buChar char="•"/>
            </a:pPr>
            <a:r>
              <a:rPr lang="hr-HR" sz="3600" dirty="0"/>
              <a:t>Sastavlja i vodi organizacijski odbor za provedbu akcije</a:t>
            </a:r>
            <a:r>
              <a:rPr lang="en-US" sz="3600" dirty="0"/>
              <a:t>.</a:t>
            </a:r>
          </a:p>
          <a:p>
            <a:pPr marL="571500" indent="-571500" algn="l">
              <a:buFont typeface="Arial" panose="020B0604020202020204" pitchFamily="34" charset="0"/>
              <a:buChar char="•"/>
            </a:pPr>
            <a:r>
              <a:rPr lang="hr-HR" sz="3600" dirty="0"/>
              <a:t>Uključuje mogućnosti sudjelovanja u akciji kluba mladima ili </a:t>
            </a:r>
            <a:r>
              <a:rPr lang="hr-HR" sz="3600" dirty="0" err="1"/>
              <a:t>Leićima</a:t>
            </a:r>
            <a:r>
              <a:rPr lang="en-US" sz="3600" dirty="0"/>
              <a:t>.</a:t>
            </a:r>
          </a:p>
          <a:p>
            <a:pPr marL="571500" indent="-571500" algn="l">
              <a:buFont typeface="Arial" panose="020B0604020202020204" pitchFamily="34" charset="0"/>
              <a:buChar char="•"/>
            </a:pPr>
            <a:r>
              <a:rPr lang="hr-HR" sz="3600" dirty="0"/>
              <a:t>Izvještava LCI o akcijama (</a:t>
            </a:r>
            <a:r>
              <a:rPr lang="hr-HR" sz="3600" dirty="0" err="1"/>
              <a:t>MyLion</a:t>
            </a:r>
            <a:r>
              <a:rPr lang="hr-HR" sz="3300" baseline="30000" dirty="0" err="1"/>
              <a:t>TM</a:t>
            </a:r>
            <a:r>
              <a:rPr lang="hr-HR" sz="3600" dirty="0"/>
              <a:t>)</a:t>
            </a:r>
            <a:r>
              <a:rPr lang="en-US" sz="3600" dirty="0"/>
              <a:t>.</a:t>
            </a:r>
          </a:p>
          <a:p>
            <a:pPr marL="571500" indent="-571500" algn="l">
              <a:buFont typeface="Arial" panose="020B0604020202020204" pitchFamily="34" charset="0"/>
              <a:buChar char="•"/>
            </a:pPr>
            <a:r>
              <a:rPr lang="hr-HR" sz="3600" dirty="0"/>
              <a:t>Služi klubu kao izvor informacija o potrebama zajednice</a:t>
            </a:r>
            <a:r>
              <a:rPr lang="en-US" sz="3600" dirty="0"/>
              <a:t>, </a:t>
            </a:r>
            <a:r>
              <a:rPr lang="hr-HR" sz="3600" dirty="0"/>
              <a:t>najboljim akcijama drugih klubova i inicijativama LCI-ja i LCIF-a</a:t>
            </a:r>
            <a:r>
              <a:rPr lang="en-US" sz="3600" dirty="0"/>
              <a:t>.</a:t>
            </a:r>
          </a:p>
          <a:p>
            <a:pPr marL="571500" indent="-571500" algn="l">
              <a:buFont typeface="Arial" panose="020B0604020202020204" pitchFamily="34" charset="0"/>
              <a:buChar char="•"/>
            </a:pPr>
            <a:r>
              <a:rPr lang="hr-HR" sz="3600" dirty="0"/>
              <a:t>Stalno potiče sve članove da sudjeluju u akciji kluba</a:t>
            </a:r>
            <a:r>
              <a:rPr lang="en-US" sz="3600" dirty="0"/>
              <a:t>.</a:t>
            </a:r>
          </a:p>
          <a:p>
            <a:pPr marL="571500" indent="-571500" algn="l">
              <a:buFont typeface="Arial" panose="020B0604020202020204" pitchFamily="34" charset="0"/>
              <a:buChar char="•"/>
            </a:pPr>
            <a:r>
              <a:rPr lang="hr-HR" sz="3600" dirty="0"/>
              <a:t>Surađuje s direktorom za članstvo u promociji da se prilikom akcija vrbuju novi članovi</a:t>
            </a:r>
            <a:r>
              <a:rPr lang="en-US" sz="3600" dirty="0"/>
              <a:t>.</a:t>
            </a:r>
          </a:p>
          <a:p>
            <a:pPr marL="571500" indent="-571500" algn="l">
              <a:buFont typeface="Arial" panose="020B0604020202020204" pitchFamily="34" charset="0"/>
              <a:buChar char="•"/>
            </a:pPr>
            <a:r>
              <a:rPr lang="hr-HR" sz="3600" dirty="0"/>
              <a:t>Sudjeluje u savjetodavnom odboru guvernera distrikta</a:t>
            </a:r>
            <a:r>
              <a:rPr lang="en-US" sz="3600" dirty="0"/>
              <a:t> (</a:t>
            </a:r>
            <a:r>
              <a:rPr lang="hr-HR" sz="3600" dirty="0"/>
              <a:t>na sjednici </a:t>
            </a:r>
            <a:r>
              <a:rPr lang="en-US" sz="3600" dirty="0"/>
              <a:t>Zone) </a:t>
            </a:r>
            <a:r>
              <a:rPr lang="hr-HR" sz="3600" dirty="0"/>
              <a:t>prema potrebi</a:t>
            </a:r>
            <a:r>
              <a:rPr lang="en-US" sz="3600" dirty="0"/>
              <a:t>.</a:t>
            </a:r>
          </a:p>
        </p:txBody>
      </p:sp>
      <p:pic>
        <p:nvPicPr>
          <p:cNvPr id="7" name="Picture 6">
            <a:extLst>
              <a:ext uri="{FF2B5EF4-FFF2-40B4-BE49-F238E27FC236}">
                <a16:creationId xmlns:a16="http://schemas.microsoft.com/office/drawing/2014/main" id="{5DDA2705-F609-4601-AE2D-36EB2D4694C0}"/>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2" name="Picture 1">
            <a:extLst>
              <a:ext uri="{FF2B5EF4-FFF2-40B4-BE49-F238E27FC236}">
                <a16:creationId xmlns:a16="http://schemas.microsoft.com/office/drawing/2014/main" id="{43C6AC70-E7AD-4F30-8F75-F9C5DA66B2F6}"/>
              </a:ext>
            </a:extLst>
          </p:cNvPr>
          <p:cNvPicPr>
            <a:picLocks noChangeAspect="1"/>
          </p:cNvPicPr>
          <p:nvPr/>
        </p:nvPicPr>
        <p:blipFill>
          <a:blip r:embed="rId4"/>
          <a:stretch>
            <a:fillRect/>
          </a:stretch>
        </p:blipFill>
        <p:spPr>
          <a:xfrm>
            <a:off x="7035811" y="1399548"/>
            <a:ext cx="1984153" cy="1513206"/>
          </a:xfrm>
          <a:prstGeom prst="rect">
            <a:avLst/>
          </a:prstGeom>
        </p:spPr>
      </p:pic>
    </p:spTree>
    <p:extLst>
      <p:ext uri="{BB962C8B-B14F-4D97-AF65-F5344CB8AC3E}">
        <p14:creationId xmlns:p14="http://schemas.microsoft.com/office/powerpoint/2010/main" val="113596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683568" y="2636912"/>
            <a:ext cx="7772400" cy="259228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Direktor za Marketing i Komunikacije</a:t>
            </a:r>
          </a:p>
          <a:p>
            <a:pPr algn="l"/>
            <a:endParaRPr lang="hr-HR" sz="3600" b="1" dirty="0"/>
          </a:p>
          <a:p>
            <a:pPr marL="571500" indent="-571500" algn="l">
              <a:buFont typeface="Arial" panose="020B0604020202020204" pitchFamily="34" charset="0"/>
              <a:buChar char="•"/>
            </a:pPr>
            <a:r>
              <a:rPr lang="hr-HR" sz="3600" dirty="0"/>
              <a:t>Komunicira informacije o klubu prema lokalnoj zajednici</a:t>
            </a:r>
            <a:r>
              <a:rPr lang="en-US" sz="3600" dirty="0"/>
              <a:t>, </a:t>
            </a:r>
            <a:r>
              <a:rPr lang="hr-HR" sz="3600" dirty="0"/>
              <a:t>uključujući i prema medijima</a:t>
            </a:r>
            <a:r>
              <a:rPr lang="en-US" sz="3600" dirty="0"/>
              <a:t>.</a:t>
            </a:r>
          </a:p>
          <a:p>
            <a:pPr marL="571500" indent="-571500" algn="l">
              <a:buFont typeface="Arial" panose="020B0604020202020204" pitchFamily="34" charset="0"/>
              <a:buChar char="•"/>
            </a:pPr>
            <a:r>
              <a:rPr lang="hr-HR" sz="3600" dirty="0"/>
              <a:t>Izvještava članove o PR aktivnostima i rezultatima</a:t>
            </a:r>
            <a:r>
              <a:rPr lang="en-US" sz="3600" dirty="0"/>
              <a:t>.</a:t>
            </a:r>
          </a:p>
          <a:p>
            <a:pPr marL="571500" indent="-571500" algn="l">
              <a:buFont typeface="Arial" panose="020B0604020202020204" pitchFamily="34" charset="0"/>
              <a:buChar char="•"/>
            </a:pPr>
            <a:r>
              <a:rPr lang="hr-HR" sz="3600" dirty="0"/>
              <a:t>Šalje informacije u centralu LCI-ja o iznimno uspješnim programima i aktivnostima </a:t>
            </a:r>
            <a:r>
              <a:rPr lang="en-US" sz="3600" dirty="0"/>
              <a:t>Lions</a:t>
            </a:r>
            <a:r>
              <a:rPr lang="hr-HR" sz="3600" dirty="0"/>
              <a:t>a</a:t>
            </a:r>
            <a:r>
              <a:rPr lang="en-US" sz="3600" dirty="0"/>
              <a:t> </a:t>
            </a:r>
            <a:r>
              <a:rPr lang="hr-HR" sz="3600" dirty="0"/>
              <a:t>koristeći platformu</a:t>
            </a:r>
            <a:r>
              <a:rPr lang="en-US" sz="3600" dirty="0"/>
              <a:t> “Submit Your Story” </a:t>
            </a:r>
            <a:r>
              <a:rPr lang="hr-HR" sz="3600" dirty="0"/>
              <a:t>na stranici LCI-ja</a:t>
            </a:r>
            <a:r>
              <a:rPr lang="en-US" sz="3600" dirty="0"/>
              <a:t>.</a:t>
            </a:r>
          </a:p>
        </p:txBody>
      </p:sp>
      <p:pic>
        <p:nvPicPr>
          <p:cNvPr id="7" name="Picture 6">
            <a:extLst>
              <a:ext uri="{FF2B5EF4-FFF2-40B4-BE49-F238E27FC236}">
                <a16:creationId xmlns:a16="http://schemas.microsoft.com/office/drawing/2014/main" id="{02DA4610-9E48-478D-9B4F-45872AC442CF}"/>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2" name="Picture 1">
            <a:extLst>
              <a:ext uri="{FF2B5EF4-FFF2-40B4-BE49-F238E27FC236}">
                <a16:creationId xmlns:a16="http://schemas.microsoft.com/office/drawing/2014/main" id="{9CA9C1D0-73CC-4B14-9AA5-E531C4321014}"/>
              </a:ext>
            </a:extLst>
          </p:cNvPr>
          <p:cNvPicPr>
            <a:picLocks noChangeAspect="1"/>
          </p:cNvPicPr>
          <p:nvPr/>
        </p:nvPicPr>
        <p:blipFill>
          <a:blip r:embed="rId4"/>
          <a:stretch>
            <a:fillRect/>
          </a:stretch>
        </p:blipFill>
        <p:spPr>
          <a:xfrm>
            <a:off x="6118151" y="1470519"/>
            <a:ext cx="2211710" cy="1789847"/>
          </a:xfrm>
          <a:prstGeom prst="rect">
            <a:avLst/>
          </a:prstGeom>
        </p:spPr>
      </p:pic>
    </p:spTree>
    <p:extLst>
      <p:ext uri="{BB962C8B-B14F-4D97-AF65-F5344CB8AC3E}">
        <p14:creationId xmlns:p14="http://schemas.microsoft.com/office/powerpoint/2010/main" val="273453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sp>
        <p:nvSpPr>
          <p:cNvPr id="9" name="Title 1">
            <a:extLst>
              <a:ext uri="{FF2B5EF4-FFF2-40B4-BE49-F238E27FC236}">
                <a16:creationId xmlns:a16="http://schemas.microsoft.com/office/drawing/2014/main" id="{581D72D9-DAC6-46DA-9336-EA029B507123}"/>
              </a:ext>
            </a:extLst>
          </p:cNvPr>
          <p:cNvSpPr txBox="1">
            <a:spLocks/>
          </p:cNvSpPr>
          <p:nvPr/>
        </p:nvSpPr>
        <p:spPr>
          <a:xfrm>
            <a:off x="683568" y="2132856"/>
            <a:ext cx="7772400" cy="390462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LCIF Koordinator kluba</a:t>
            </a:r>
          </a:p>
          <a:p>
            <a:pPr algn="l"/>
            <a:endParaRPr lang="hr-HR" sz="3600" b="1" dirty="0"/>
          </a:p>
          <a:p>
            <a:pPr marL="571500" indent="-571500" algn="l">
              <a:buFont typeface="Arial" panose="020B0604020202020204" pitchFamily="34" charset="0"/>
              <a:buChar char="•"/>
            </a:pPr>
            <a:endParaRPr lang="hr-HR" sz="3600" dirty="0"/>
          </a:p>
          <a:p>
            <a:pPr marL="571500" indent="-571500" algn="l">
              <a:buFont typeface="Arial" panose="020B0604020202020204" pitchFamily="34" charset="0"/>
              <a:buChar char="•"/>
            </a:pPr>
            <a:r>
              <a:rPr lang="hr-HR" sz="3600" dirty="0"/>
              <a:t>Prošlogodišnji predsjednik kluba</a:t>
            </a:r>
          </a:p>
          <a:p>
            <a:pPr marL="571500" indent="-571500" algn="l">
              <a:buFont typeface="Arial" panose="020B0604020202020204" pitchFamily="34" charset="0"/>
              <a:buChar char="•"/>
            </a:pPr>
            <a:r>
              <a:rPr lang="hr-HR" sz="3600" dirty="0"/>
              <a:t>Ambasador LCIF-a u klubu</a:t>
            </a:r>
            <a:endParaRPr lang="en-US" sz="3600" dirty="0"/>
          </a:p>
          <a:p>
            <a:pPr marL="571500" indent="-571500" algn="l">
              <a:buFont typeface="Arial" panose="020B0604020202020204" pitchFamily="34" charset="0"/>
              <a:buChar char="•"/>
            </a:pPr>
            <a:r>
              <a:rPr lang="hr-HR" sz="3600" dirty="0"/>
              <a:t>Educira članstvo o LCIF-u</a:t>
            </a:r>
            <a:endParaRPr lang="en-US" sz="3600" dirty="0"/>
          </a:p>
          <a:p>
            <a:pPr marL="571500" indent="-571500" algn="l">
              <a:buFont typeface="Arial" panose="020B0604020202020204" pitchFamily="34" charset="0"/>
              <a:buChar char="•"/>
            </a:pPr>
            <a:r>
              <a:rPr lang="hr-HR" sz="3600" dirty="0"/>
              <a:t>Provodi strategiju razvoja LCIF-a</a:t>
            </a:r>
            <a:endParaRPr lang="en-US" sz="3600" dirty="0"/>
          </a:p>
          <a:p>
            <a:pPr marL="571500" indent="-571500" algn="l">
              <a:buFont typeface="Arial" panose="020B0604020202020204" pitchFamily="34" charset="0"/>
              <a:buChar char="•"/>
            </a:pPr>
            <a:r>
              <a:rPr lang="hr-HR" sz="3600" dirty="0"/>
              <a:t>Surađuje s LCIF DC-om</a:t>
            </a:r>
            <a:endParaRPr lang="en-US" sz="3600" dirty="0"/>
          </a:p>
          <a:p>
            <a:pPr marL="571500" indent="-571500" algn="l">
              <a:buFont typeface="Arial" panose="020B0604020202020204" pitchFamily="34" charset="0"/>
              <a:buChar char="•"/>
            </a:pPr>
            <a:r>
              <a:rPr lang="hr-HR" sz="3600" dirty="0"/>
              <a:t>Informira članove o mogućnostima dobivanja „</a:t>
            </a:r>
            <a:r>
              <a:rPr lang="hr-HR" sz="3600" dirty="0" err="1"/>
              <a:t>grantova</a:t>
            </a:r>
            <a:r>
              <a:rPr lang="hr-HR" sz="3600" dirty="0"/>
              <a:t>”</a:t>
            </a:r>
            <a:endParaRPr lang="en-US" sz="3600" dirty="0"/>
          </a:p>
          <a:p>
            <a:pPr marL="571500" indent="-571500" algn="l">
              <a:buFont typeface="Arial" panose="020B0604020202020204" pitchFamily="34" charset="0"/>
              <a:buChar char="•"/>
            </a:pPr>
            <a:r>
              <a:rPr lang="hr-HR" sz="3600" dirty="0"/>
              <a:t>Potiče članove da doniraju LCIF-u</a:t>
            </a:r>
          </a:p>
          <a:p>
            <a:pPr marL="571500" indent="-571500" algn="l">
              <a:buFont typeface="Arial" panose="020B0604020202020204" pitchFamily="34" charset="0"/>
              <a:buChar char="•"/>
            </a:pPr>
            <a:r>
              <a:rPr lang="hr-HR" sz="3600" dirty="0"/>
              <a:t>Identificira potencijalne donatore izvan kluba (osobe, poduzeća…)</a:t>
            </a:r>
            <a:endParaRPr lang="en-US" sz="3600" dirty="0"/>
          </a:p>
        </p:txBody>
      </p:sp>
      <p:pic>
        <p:nvPicPr>
          <p:cNvPr id="7" name="Picture 6">
            <a:extLst>
              <a:ext uri="{FF2B5EF4-FFF2-40B4-BE49-F238E27FC236}">
                <a16:creationId xmlns:a16="http://schemas.microsoft.com/office/drawing/2014/main" id="{F3830E0F-37E7-4577-B02E-20F14F12DD97}"/>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2" name="Picture 1">
            <a:extLst>
              <a:ext uri="{FF2B5EF4-FFF2-40B4-BE49-F238E27FC236}">
                <a16:creationId xmlns:a16="http://schemas.microsoft.com/office/drawing/2014/main" id="{AD03E63C-4CAE-49A7-9A60-577B086ECAE2}"/>
              </a:ext>
            </a:extLst>
          </p:cNvPr>
          <p:cNvPicPr>
            <a:picLocks noChangeAspect="1"/>
          </p:cNvPicPr>
          <p:nvPr/>
        </p:nvPicPr>
        <p:blipFill>
          <a:blip r:embed="rId4"/>
          <a:stretch>
            <a:fillRect/>
          </a:stretch>
        </p:blipFill>
        <p:spPr>
          <a:xfrm>
            <a:off x="5784636" y="1668785"/>
            <a:ext cx="2001040" cy="2201633"/>
          </a:xfrm>
          <a:prstGeom prst="rect">
            <a:avLst/>
          </a:prstGeom>
        </p:spPr>
      </p:pic>
    </p:spTree>
    <p:extLst>
      <p:ext uri="{BB962C8B-B14F-4D97-AF65-F5344CB8AC3E}">
        <p14:creationId xmlns:p14="http://schemas.microsoft.com/office/powerpoint/2010/main" val="49973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8500394-4E6F-4402-A637-5CE683F5FD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875"/>
          <a:stretch/>
        </p:blipFill>
        <p:spPr>
          <a:xfrm>
            <a:off x="6492577" y="1600200"/>
            <a:ext cx="2495550" cy="1684784"/>
          </a:xfrm>
        </p:spPr>
      </p:pic>
      <p:sp>
        <p:nvSpPr>
          <p:cNvPr id="4" name="Title 1">
            <a:extLst>
              <a:ext uri="{FF2B5EF4-FFF2-40B4-BE49-F238E27FC236}">
                <a16:creationId xmlns:a16="http://schemas.microsoft.com/office/drawing/2014/main" id="{56510089-9AF5-4203-8315-1EC6760D91CC}"/>
              </a:ext>
            </a:extLst>
          </p:cNvPr>
          <p:cNvSpPr txBox="1">
            <a:spLocks/>
          </p:cNvSpPr>
          <p:nvPr/>
        </p:nvSpPr>
        <p:spPr>
          <a:xfrm>
            <a:off x="842767" y="2433355"/>
            <a:ext cx="7772400" cy="3904628"/>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b="1" dirty="0"/>
              <a:t>L</a:t>
            </a:r>
            <a:r>
              <a:rPr lang="en-US" sz="3600" b="1" dirty="0"/>
              <a:t>EO </a:t>
            </a:r>
            <a:r>
              <a:rPr lang="en-US" sz="3600" b="1" dirty="0" err="1"/>
              <a:t>savjetnik</a:t>
            </a:r>
            <a:endParaRPr lang="hr-HR" sz="3600" b="1" dirty="0"/>
          </a:p>
          <a:p>
            <a:pPr marL="342900" indent="-342900" algn="l">
              <a:spcBef>
                <a:spcPts val="600"/>
              </a:spcBef>
              <a:buFont typeface="Arial" pitchFamily="34" charset="0"/>
              <a:buChar char="•"/>
              <a:defRPr/>
            </a:pPr>
            <a:r>
              <a:rPr lang="en-US" sz="3600" kern="0" dirty="0" err="1"/>
              <a:t>Nadgled</a:t>
            </a:r>
            <a:r>
              <a:rPr lang="hr-HR" sz="3600" kern="0" dirty="0" err="1"/>
              <a:t>anje</a:t>
            </a:r>
            <a:r>
              <a:rPr lang="hr-HR" sz="3600" kern="0" dirty="0"/>
              <a:t>,</a:t>
            </a:r>
            <a:r>
              <a:rPr lang="en-US" sz="3600" kern="0" dirty="0"/>
              <a:t> </a:t>
            </a:r>
            <a:r>
              <a:rPr lang="en-US" sz="3600" kern="0" dirty="0" err="1"/>
              <a:t>pokretanje</a:t>
            </a:r>
            <a:r>
              <a:rPr lang="en-US" sz="3600" kern="0" dirty="0"/>
              <a:t> </a:t>
            </a:r>
            <a:r>
              <a:rPr lang="en-US" sz="3600" kern="0" dirty="0" err="1"/>
              <a:t>i</a:t>
            </a:r>
            <a:r>
              <a:rPr lang="en-US" sz="3600" kern="0" dirty="0"/>
              <a:t> </a:t>
            </a:r>
            <a:r>
              <a:rPr lang="en-US" sz="3600" kern="0" dirty="0" err="1"/>
              <a:t>trajni</a:t>
            </a:r>
            <a:r>
              <a:rPr lang="en-US" sz="3600" kern="0" dirty="0"/>
              <a:t> </a:t>
            </a:r>
            <a:r>
              <a:rPr lang="en-US" sz="3600" kern="0" dirty="0" err="1"/>
              <a:t>razvoj</a:t>
            </a:r>
            <a:r>
              <a:rPr lang="en-US" sz="3600" kern="0" dirty="0"/>
              <a:t> L</a:t>
            </a:r>
            <a:r>
              <a:rPr lang="hr-HR" sz="3600" kern="0" dirty="0"/>
              <a:t>EO</a:t>
            </a:r>
            <a:r>
              <a:rPr lang="en-US" sz="3600" kern="0" dirty="0"/>
              <a:t> </a:t>
            </a:r>
            <a:r>
              <a:rPr lang="en-US" sz="3600" kern="0" dirty="0" err="1"/>
              <a:t>kluba</a:t>
            </a:r>
            <a:endParaRPr lang="en-US" sz="3600" kern="0" dirty="0"/>
          </a:p>
          <a:p>
            <a:pPr marL="342900" indent="-342900" algn="l">
              <a:spcBef>
                <a:spcPts val="600"/>
              </a:spcBef>
              <a:buFont typeface="Arial" pitchFamily="34" charset="0"/>
              <a:buChar char="•"/>
              <a:defRPr/>
            </a:pPr>
            <a:r>
              <a:rPr lang="en-US" sz="3600" kern="0" dirty="0" err="1"/>
              <a:t>Promicanje</a:t>
            </a:r>
            <a:r>
              <a:rPr lang="en-US" sz="3600" kern="0" dirty="0"/>
              <a:t> </a:t>
            </a:r>
            <a:r>
              <a:rPr lang="en-US" sz="3600" kern="0" dirty="0" err="1"/>
              <a:t>aktivnosti</a:t>
            </a:r>
            <a:r>
              <a:rPr lang="en-US" sz="3600" kern="0" dirty="0"/>
              <a:t> </a:t>
            </a:r>
            <a:r>
              <a:rPr lang="hr-HR" sz="3600" kern="0" dirty="0"/>
              <a:t>LEO </a:t>
            </a:r>
            <a:r>
              <a:rPr lang="en-US" sz="3600" kern="0" dirty="0" err="1"/>
              <a:t>kluba</a:t>
            </a:r>
            <a:r>
              <a:rPr lang="en-US" sz="3600" kern="0" dirty="0"/>
              <a:t> </a:t>
            </a:r>
            <a:endParaRPr lang="hr-HR" sz="3600" kern="0" dirty="0"/>
          </a:p>
          <a:p>
            <a:pPr marL="342900" indent="-342900" algn="l">
              <a:spcBef>
                <a:spcPts val="600"/>
              </a:spcBef>
              <a:buFont typeface="Arial" pitchFamily="34" charset="0"/>
              <a:buChar char="•"/>
              <a:defRPr/>
            </a:pPr>
            <a:r>
              <a:rPr lang="en-US" sz="3600" kern="0" dirty="0" err="1"/>
              <a:t>Prisustv</a:t>
            </a:r>
            <a:r>
              <a:rPr lang="hr-HR" sz="3600" kern="0" dirty="0" err="1"/>
              <a:t>ovanje</a:t>
            </a:r>
            <a:r>
              <a:rPr lang="hr-HR" sz="3600" kern="0" dirty="0"/>
              <a:t> sastancima LEO kluba i </a:t>
            </a:r>
            <a:r>
              <a:rPr lang="hr-HR" sz="3600" kern="0" dirty="0" err="1"/>
              <a:t>sastanicma</a:t>
            </a:r>
            <a:r>
              <a:rPr lang="hr-HR" sz="3600" kern="0" dirty="0"/>
              <a:t> vodstva kluba</a:t>
            </a:r>
            <a:endParaRPr lang="en-US" sz="3600" kern="0" dirty="0"/>
          </a:p>
          <a:p>
            <a:pPr marL="342900" indent="-342900" algn="l">
              <a:spcBef>
                <a:spcPts val="600"/>
              </a:spcBef>
              <a:buFont typeface="Arial" pitchFamily="34" charset="0"/>
              <a:buChar char="•"/>
              <a:defRPr/>
            </a:pPr>
            <a:r>
              <a:rPr lang="en-US" sz="3600" kern="0" dirty="0" err="1"/>
              <a:t>Održava</a:t>
            </a:r>
            <a:r>
              <a:rPr lang="hr-HR" sz="3600" kern="0" dirty="0"/>
              <a:t>nje </a:t>
            </a:r>
            <a:r>
              <a:rPr lang="en-US" sz="3600" kern="0" dirty="0" err="1"/>
              <a:t>redovit</a:t>
            </a:r>
            <a:r>
              <a:rPr lang="hr-HR" sz="3600" kern="0" dirty="0"/>
              <a:t>ih</a:t>
            </a:r>
            <a:r>
              <a:rPr lang="en-US" sz="3600" kern="0" dirty="0"/>
              <a:t> </a:t>
            </a:r>
            <a:r>
              <a:rPr lang="en-US" sz="3600" kern="0" dirty="0" err="1"/>
              <a:t>sastan</a:t>
            </a:r>
            <a:r>
              <a:rPr lang="hr-HR" sz="3600" kern="0" dirty="0" err="1"/>
              <a:t>aka</a:t>
            </a:r>
            <a:r>
              <a:rPr lang="en-US" sz="3600" kern="0" dirty="0"/>
              <a:t> s </a:t>
            </a:r>
            <a:r>
              <a:rPr lang="en-US" sz="3600" kern="0" dirty="0" err="1"/>
              <a:t>predstavnicima</a:t>
            </a:r>
            <a:r>
              <a:rPr lang="en-US" sz="3600" kern="0" dirty="0"/>
              <a:t> L</a:t>
            </a:r>
            <a:r>
              <a:rPr lang="hr-HR" sz="3600" kern="0" dirty="0"/>
              <a:t>EO</a:t>
            </a:r>
            <a:r>
              <a:rPr lang="en-US" sz="3600" kern="0" dirty="0"/>
              <a:t> </a:t>
            </a:r>
            <a:r>
              <a:rPr lang="en-US" sz="3600" kern="0" dirty="0" err="1"/>
              <a:t>i</a:t>
            </a:r>
            <a:r>
              <a:rPr lang="en-US" sz="3600" kern="0" dirty="0"/>
              <a:t> </a:t>
            </a:r>
            <a:r>
              <a:rPr lang="en-US" sz="3600" kern="0" dirty="0" err="1"/>
              <a:t>sponzo</a:t>
            </a:r>
            <a:r>
              <a:rPr lang="hr-HR" sz="3600" kern="0" dirty="0" err="1"/>
              <a:t>rskog</a:t>
            </a:r>
            <a:r>
              <a:rPr lang="en-US" sz="3600" kern="0" dirty="0"/>
              <a:t> Lions </a:t>
            </a:r>
            <a:r>
              <a:rPr lang="en-US" sz="3600" kern="0" dirty="0" err="1"/>
              <a:t>klub</a:t>
            </a:r>
            <a:r>
              <a:rPr lang="hr-HR" sz="3600" kern="0" dirty="0"/>
              <a:t>a  - kako bi se mogle evaluirati i prokomentirati aktivnosti kojima se LEO klub bavi </a:t>
            </a:r>
          </a:p>
          <a:p>
            <a:pPr marL="342900" indent="-342900" algn="l">
              <a:spcBef>
                <a:spcPts val="600"/>
              </a:spcBef>
              <a:buFont typeface="Arial" pitchFamily="34" charset="0"/>
              <a:buChar char="•"/>
              <a:defRPr/>
            </a:pPr>
            <a:r>
              <a:rPr lang="en-US" sz="3600" kern="0" dirty="0" err="1"/>
              <a:t>Osigurati</a:t>
            </a:r>
            <a:r>
              <a:rPr lang="en-US" sz="3600" kern="0" dirty="0"/>
              <a:t> </a:t>
            </a:r>
            <a:r>
              <a:rPr lang="en-US" sz="3600" kern="0" dirty="0" err="1"/>
              <a:t>novi</a:t>
            </a:r>
            <a:r>
              <a:rPr lang="hr-HR" sz="3600" kern="0" dirty="0"/>
              <a:t>m</a:t>
            </a:r>
            <a:r>
              <a:rPr lang="en-US" sz="3600" kern="0" dirty="0"/>
              <a:t> L</a:t>
            </a:r>
            <a:r>
              <a:rPr lang="hr-HR" sz="3600" kern="0" dirty="0"/>
              <a:t>EO članovima potrebne materijale- kako bi se što bolje upoznali s organizacijom i njihovom ulogom u organizaciji</a:t>
            </a:r>
            <a:r>
              <a:rPr lang="en-US" sz="3600" kern="0" dirty="0"/>
              <a:t> </a:t>
            </a:r>
            <a:endParaRPr lang="hr-HR" sz="3600" kern="0" dirty="0"/>
          </a:p>
          <a:p>
            <a:pPr marL="342900" indent="-342900" algn="l">
              <a:spcBef>
                <a:spcPts val="600"/>
              </a:spcBef>
              <a:buFont typeface="Arial" pitchFamily="34" charset="0"/>
              <a:buChar char="•"/>
              <a:defRPr/>
            </a:pPr>
            <a:r>
              <a:rPr lang="hr-HR" sz="3600" kern="0" dirty="0"/>
              <a:t>Prepoznati postignuća LEO članova</a:t>
            </a:r>
          </a:p>
          <a:p>
            <a:pPr marL="342900" indent="-342900" algn="l">
              <a:spcBef>
                <a:spcPts val="600"/>
              </a:spcBef>
              <a:buFont typeface="Arial" pitchFamily="34" charset="0"/>
              <a:buChar char="•"/>
              <a:defRPr/>
            </a:pPr>
            <a:r>
              <a:rPr lang="en-US" sz="3600" kern="0" dirty="0" err="1"/>
              <a:t>Potaknit</a:t>
            </a:r>
            <a:r>
              <a:rPr lang="hr-HR" sz="3600" kern="0" dirty="0"/>
              <a:t>i prelazak Leo članova u </a:t>
            </a:r>
            <a:r>
              <a:rPr lang="hr-HR" sz="3600" kern="0" dirty="0" err="1"/>
              <a:t>Lionse</a:t>
            </a:r>
            <a:endParaRPr lang="en-US" sz="3600" kern="0" dirty="0">
              <a:cs typeface="Arial" charset="0"/>
            </a:endParaRPr>
          </a:p>
          <a:p>
            <a:pPr marL="571500" indent="-571500" algn="l">
              <a:buFont typeface="Arial" panose="020B0604020202020204" pitchFamily="34" charset="0"/>
              <a:buChar char="•"/>
            </a:pPr>
            <a:endParaRPr lang="hr-HR" sz="3600" dirty="0"/>
          </a:p>
        </p:txBody>
      </p:sp>
      <p:sp>
        <p:nvSpPr>
          <p:cNvPr id="5" name="Title 1">
            <a:extLst>
              <a:ext uri="{FF2B5EF4-FFF2-40B4-BE49-F238E27FC236}">
                <a16:creationId xmlns:a16="http://schemas.microsoft.com/office/drawing/2014/main" id="{2E3DCCF0-CF47-4CF7-B3EB-E6B7AD284357}"/>
              </a:ext>
            </a:extLst>
          </p:cNvPr>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pic>
        <p:nvPicPr>
          <p:cNvPr id="6" name="Picture 5">
            <a:extLst>
              <a:ext uri="{FF2B5EF4-FFF2-40B4-BE49-F238E27FC236}">
                <a16:creationId xmlns:a16="http://schemas.microsoft.com/office/drawing/2014/main" id="{ED92B6A0-C710-4EB4-BD26-3413B766DAFF}"/>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7" name="Picture 6">
            <a:extLst>
              <a:ext uri="{FF2B5EF4-FFF2-40B4-BE49-F238E27FC236}">
                <a16:creationId xmlns:a16="http://schemas.microsoft.com/office/drawing/2014/main" id="{D056AE30-3CAB-448F-AE76-466AA63D699E}"/>
              </a:ext>
            </a:extLst>
          </p:cNvPr>
          <p:cNvPicPr>
            <a:picLocks noChangeAspect="1"/>
          </p:cNvPicPr>
          <p:nvPr/>
        </p:nvPicPr>
        <p:blipFill>
          <a:blip r:embed="rId4"/>
          <a:stretch>
            <a:fillRect/>
          </a:stretch>
        </p:blipFill>
        <p:spPr>
          <a:xfrm>
            <a:off x="7740352" y="332656"/>
            <a:ext cx="1121761" cy="1066892"/>
          </a:xfrm>
          <a:prstGeom prst="rect">
            <a:avLst/>
          </a:prstGeom>
        </p:spPr>
      </p:pic>
    </p:spTree>
    <p:extLst>
      <p:ext uri="{BB962C8B-B14F-4D97-AF65-F5344CB8AC3E}">
        <p14:creationId xmlns:p14="http://schemas.microsoft.com/office/powerpoint/2010/main" val="252977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pic>
        <p:nvPicPr>
          <p:cNvPr id="9" name="Picture 8">
            <a:extLst>
              <a:ext uri="{FF2B5EF4-FFF2-40B4-BE49-F238E27FC236}">
                <a16:creationId xmlns:a16="http://schemas.microsoft.com/office/drawing/2014/main" id="{C3463C76-7346-4746-99A2-55AE1EF7D351}"/>
              </a:ext>
            </a:extLst>
          </p:cNvPr>
          <p:cNvPicPr>
            <a:picLocks noChangeAspect="1"/>
          </p:cNvPicPr>
          <p:nvPr/>
        </p:nvPicPr>
        <p:blipFill>
          <a:blip r:embed="rId2"/>
          <a:stretch>
            <a:fillRect/>
          </a:stretch>
        </p:blipFill>
        <p:spPr>
          <a:xfrm>
            <a:off x="7740352" y="332656"/>
            <a:ext cx="1121761" cy="1066892"/>
          </a:xfrm>
          <a:prstGeom prst="rect">
            <a:avLst/>
          </a:prstGeom>
        </p:spPr>
      </p:pic>
      <p:sp>
        <p:nvSpPr>
          <p:cNvPr id="5" name="Subtitle 4">
            <a:extLst>
              <a:ext uri="{FF2B5EF4-FFF2-40B4-BE49-F238E27FC236}">
                <a16:creationId xmlns:a16="http://schemas.microsoft.com/office/drawing/2014/main" id="{421B4F86-94E8-423E-9A90-7F6E3FB6AD47}"/>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532D8EDB-A837-451E-8C50-CB380D77F519}"/>
              </a:ext>
            </a:extLst>
          </p:cNvPr>
          <p:cNvPicPr>
            <a:picLocks noChangeAspect="1"/>
          </p:cNvPicPr>
          <p:nvPr/>
        </p:nvPicPr>
        <p:blipFill>
          <a:blip r:embed="rId3"/>
          <a:stretch>
            <a:fillRect/>
          </a:stretch>
        </p:blipFill>
        <p:spPr>
          <a:xfrm>
            <a:off x="281887" y="305054"/>
            <a:ext cx="1121761" cy="1121761"/>
          </a:xfrm>
          <a:prstGeom prst="rect">
            <a:avLst/>
          </a:prstGeom>
        </p:spPr>
      </p:pic>
      <p:pic>
        <p:nvPicPr>
          <p:cNvPr id="4" name="Picture 3">
            <a:extLst>
              <a:ext uri="{FF2B5EF4-FFF2-40B4-BE49-F238E27FC236}">
                <a16:creationId xmlns:a16="http://schemas.microsoft.com/office/drawing/2014/main" id="{690FF898-EAC3-4105-BD60-E6A8E838F9EE}"/>
              </a:ext>
            </a:extLst>
          </p:cNvPr>
          <p:cNvPicPr>
            <a:picLocks noChangeAspect="1"/>
          </p:cNvPicPr>
          <p:nvPr/>
        </p:nvPicPr>
        <p:blipFill>
          <a:blip r:embed="rId4"/>
          <a:stretch>
            <a:fillRect/>
          </a:stretch>
        </p:blipFill>
        <p:spPr>
          <a:xfrm>
            <a:off x="3961616" y="1773419"/>
            <a:ext cx="4369668" cy="4369668"/>
          </a:xfrm>
          <a:prstGeom prst="rect">
            <a:avLst/>
          </a:prstGeom>
        </p:spPr>
      </p:pic>
      <p:sp>
        <p:nvSpPr>
          <p:cNvPr id="3" name="TextBox 2"/>
          <p:cNvSpPr txBox="1"/>
          <p:nvPr/>
        </p:nvSpPr>
        <p:spPr>
          <a:xfrm>
            <a:off x="1979712" y="3205959"/>
            <a:ext cx="2688813" cy="1015663"/>
          </a:xfrm>
          <a:prstGeom prst="rect">
            <a:avLst/>
          </a:prstGeom>
          <a:noFill/>
        </p:spPr>
        <p:txBody>
          <a:bodyPr wrap="none" rtlCol="0">
            <a:spAutoFit/>
          </a:bodyPr>
          <a:lstStyle/>
          <a:p>
            <a:r>
              <a:rPr lang="hr-HR" sz="6000" dirty="0"/>
              <a:t>Pitanja?</a:t>
            </a:r>
          </a:p>
        </p:txBody>
      </p:sp>
    </p:spTree>
    <p:extLst>
      <p:ext uri="{BB962C8B-B14F-4D97-AF65-F5344CB8AC3E}">
        <p14:creationId xmlns:p14="http://schemas.microsoft.com/office/powerpoint/2010/main" val="123040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sp>
        <p:nvSpPr>
          <p:cNvPr id="9" name="Title 1"/>
          <p:cNvSpPr txBox="1">
            <a:spLocks/>
          </p:cNvSpPr>
          <p:nvPr/>
        </p:nvSpPr>
        <p:spPr>
          <a:xfrm>
            <a:off x="683568" y="2636912"/>
            <a:ext cx="7772400" cy="25922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dirty="0"/>
              <a:t>Nova strategija LCI-</a:t>
            </a:r>
            <a:r>
              <a:rPr lang="hr-HR" sz="3600" dirty="0" err="1"/>
              <a:t>Forward</a:t>
            </a:r>
            <a:r>
              <a:rPr lang="hr-HR" sz="3600" dirty="0"/>
              <a:t> i nova strategija D-126 Hrvatska zahtijevaju odgovarajuću organizaciju u svrhu njene provedbe i postizanja strateških ciljeva!</a:t>
            </a:r>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pic>
        <p:nvPicPr>
          <p:cNvPr id="11" name="Picture 10">
            <a:extLst>
              <a:ext uri="{FF2B5EF4-FFF2-40B4-BE49-F238E27FC236}">
                <a16:creationId xmlns:a16="http://schemas.microsoft.com/office/drawing/2014/main" id="{0BBECEC3-AFF6-45E1-8872-2BCCD7C15F48}"/>
              </a:ext>
            </a:extLst>
          </p:cNvPr>
          <p:cNvPicPr>
            <a:picLocks noChangeAspect="1"/>
          </p:cNvPicPr>
          <p:nvPr/>
        </p:nvPicPr>
        <p:blipFill>
          <a:blip r:embed="rId3"/>
          <a:stretch>
            <a:fillRect/>
          </a:stretch>
        </p:blipFill>
        <p:spPr>
          <a:xfrm>
            <a:off x="281887" y="305054"/>
            <a:ext cx="1121761" cy="1121761"/>
          </a:xfrm>
          <a:prstGeom prst="rect">
            <a:avLst/>
          </a:prstGeom>
        </p:spPr>
      </p:pic>
    </p:spTree>
    <p:extLst>
      <p:ext uri="{BB962C8B-B14F-4D97-AF65-F5344CB8AC3E}">
        <p14:creationId xmlns:p14="http://schemas.microsoft.com/office/powerpoint/2010/main" val="64907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sp>
        <p:nvSpPr>
          <p:cNvPr id="14" name="Title 1"/>
          <p:cNvSpPr txBox="1">
            <a:spLocks/>
          </p:cNvSpPr>
          <p:nvPr/>
        </p:nvSpPr>
        <p:spPr>
          <a:xfrm>
            <a:off x="1403648" y="102369"/>
            <a:ext cx="6192688" cy="136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2800" dirty="0"/>
              <a:t>Organizacijska struktura i </a:t>
            </a:r>
            <a:endParaRPr lang="hr-HR" sz="2800" dirty="0"/>
          </a:p>
          <a:p>
            <a:r>
              <a:rPr lang="nn-NO" sz="2800" dirty="0"/>
              <a:t>uloge dužnosnika Lions Kluba</a:t>
            </a:r>
            <a:endParaRPr lang="en-US" sz="2800" dirty="0"/>
          </a:p>
        </p:txBody>
      </p:sp>
      <p:sp>
        <p:nvSpPr>
          <p:cNvPr id="9" name="Title 1"/>
          <p:cNvSpPr txBox="1">
            <a:spLocks/>
          </p:cNvSpPr>
          <p:nvPr/>
        </p:nvSpPr>
        <p:spPr>
          <a:xfrm>
            <a:off x="683568" y="2636912"/>
            <a:ext cx="7772400" cy="25922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3600" dirty="0"/>
              <a:t>Nova strategija LCI-</a:t>
            </a:r>
            <a:r>
              <a:rPr lang="hr-HR" sz="3600" dirty="0" err="1"/>
              <a:t>Forward</a:t>
            </a:r>
            <a:r>
              <a:rPr lang="hr-HR" sz="3600" dirty="0"/>
              <a:t> i nova strategija D-126 Hrvatska zahtijevaju odgovarajuću organizaciju u svrhu njene provedbe i postizanja strateških ciljeva!</a:t>
            </a:r>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2"/>
          <a:stretch>
            <a:fillRect/>
          </a:stretch>
        </p:blipFill>
        <p:spPr>
          <a:xfrm>
            <a:off x="7740352" y="332656"/>
            <a:ext cx="1121761" cy="1066892"/>
          </a:xfrm>
          <a:prstGeom prst="rect">
            <a:avLst/>
          </a:prstGeom>
        </p:spPr>
      </p:pic>
      <p:pic>
        <p:nvPicPr>
          <p:cNvPr id="11" name="Picture 10">
            <a:extLst>
              <a:ext uri="{FF2B5EF4-FFF2-40B4-BE49-F238E27FC236}">
                <a16:creationId xmlns:a16="http://schemas.microsoft.com/office/drawing/2014/main" id="{A4E9BDB3-4AC1-4E78-86A6-D41D84A1C2FC}"/>
              </a:ext>
            </a:extLst>
          </p:cNvPr>
          <p:cNvPicPr>
            <a:picLocks noChangeAspect="1"/>
          </p:cNvPicPr>
          <p:nvPr/>
        </p:nvPicPr>
        <p:blipFill>
          <a:blip r:embed="rId3"/>
          <a:stretch>
            <a:fillRect/>
          </a:stretch>
        </p:blipFill>
        <p:spPr>
          <a:xfrm>
            <a:off x="281887" y="305054"/>
            <a:ext cx="1121761" cy="1121761"/>
          </a:xfrm>
          <a:prstGeom prst="rect">
            <a:avLst/>
          </a:prstGeom>
        </p:spPr>
      </p:pic>
    </p:spTree>
    <p:extLst>
      <p:ext uri="{BB962C8B-B14F-4D97-AF65-F5344CB8AC3E}">
        <p14:creationId xmlns:p14="http://schemas.microsoft.com/office/powerpoint/2010/main" val="196097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Action Team</a:t>
            </a:r>
          </a:p>
        </p:txBody>
      </p:sp>
      <p:graphicFrame>
        <p:nvGraphicFramePr>
          <p:cNvPr id="2" name="Diagram 1"/>
          <p:cNvGraphicFramePr/>
          <p:nvPr/>
        </p:nvGraphicFramePr>
        <p:xfrm>
          <a:off x="152400" y="3048000"/>
          <a:ext cx="88392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14300" y="1066800"/>
            <a:ext cx="8915400" cy="1938992"/>
          </a:xfrm>
          <a:prstGeom prst="rect">
            <a:avLst/>
          </a:prstGeom>
        </p:spPr>
        <p:txBody>
          <a:bodyPr wrap="square">
            <a:spAutoFit/>
          </a:bodyPr>
          <a:lstStyle/>
          <a:p>
            <a:pPr algn="ctr"/>
            <a:r>
              <a:rPr lang="en-US" sz="2400" b="1" dirty="0">
                <a:solidFill>
                  <a:schemeClr val="tx1">
                    <a:lumMod val="50000"/>
                    <a:lumOff val="50000"/>
                  </a:schemeClr>
                </a:solidFill>
              </a:rPr>
              <a:t>The Global Action Team (GAT) </a:t>
            </a:r>
            <a:r>
              <a:rPr lang="hr-HR" sz="2400" b="1" dirty="0">
                <a:solidFill>
                  <a:schemeClr val="tx1">
                    <a:lumMod val="50000"/>
                    <a:lumOff val="50000"/>
                  </a:schemeClr>
                </a:solidFill>
              </a:rPr>
              <a:t>je postavljen uz viziju</a:t>
            </a:r>
            <a:r>
              <a:rPr lang="en-US" sz="2400" b="1" dirty="0">
                <a:solidFill>
                  <a:schemeClr val="tx1">
                    <a:lumMod val="50000"/>
                    <a:lumOff val="50000"/>
                  </a:schemeClr>
                </a:solidFill>
              </a:rPr>
              <a:t> </a:t>
            </a:r>
            <a:r>
              <a:rPr lang="hr-HR" sz="2400" b="1" dirty="0">
                <a:solidFill>
                  <a:schemeClr val="tx1">
                    <a:lumMod val="50000"/>
                    <a:lumOff val="50000"/>
                  </a:schemeClr>
                </a:solidFill>
              </a:rPr>
              <a:t>da će jednog dana na svaku</a:t>
            </a:r>
            <a:r>
              <a:rPr lang="en-US" sz="2400" b="1" dirty="0">
                <a:solidFill>
                  <a:schemeClr val="tx1">
                    <a:lumMod val="50000"/>
                    <a:lumOff val="50000"/>
                  </a:schemeClr>
                </a:solidFill>
              </a:rPr>
              <a:t> </a:t>
            </a:r>
            <a:r>
              <a:rPr lang="hr-HR" sz="2400" b="1" dirty="0">
                <a:solidFill>
                  <a:schemeClr val="accent6">
                    <a:lumMod val="75000"/>
                  </a:schemeClr>
                </a:solidFill>
              </a:rPr>
              <a:t>potrebu</a:t>
            </a:r>
            <a:r>
              <a:rPr lang="en-US" sz="2400" b="1" dirty="0">
                <a:solidFill>
                  <a:schemeClr val="tx1">
                    <a:lumMod val="50000"/>
                    <a:lumOff val="50000"/>
                  </a:schemeClr>
                </a:solidFill>
              </a:rPr>
              <a:t> n</a:t>
            </a:r>
            <a:r>
              <a:rPr lang="hr-HR" sz="2400" b="1" dirty="0">
                <a:solidFill>
                  <a:schemeClr val="tx1">
                    <a:lumMod val="50000"/>
                    <a:lumOff val="50000"/>
                  </a:schemeClr>
                </a:solidFill>
              </a:rPr>
              <a:t>a</a:t>
            </a:r>
            <a:r>
              <a:rPr lang="en-US" sz="2400" b="1" dirty="0">
                <a:solidFill>
                  <a:schemeClr val="tx1">
                    <a:lumMod val="50000"/>
                    <a:lumOff val="50000"/>
                  </a:schemeClr>
                </a:solidFill>
              </a:rPr>
              <a:t> </a:t>
            </a:r>
            <a:r>
              <a:rPr lang="hr-HR" sz="2400" b="1" dirty="0">
                <a:solidFill>
                  <a:schemeClr val="tx1">
                    <a:lumMod val="50000"/>
                    <a:lumOff val="50000"/>
                  </a:schemeClr>
                </a:solidFill>
              </a:rPr>
              <a:t>svijetu pomagati</a:t>
            </a:r>
            <a:r>
              <a:rPr lang="en-US" sz="2400" b="1" dirty="0">
                <a:solidFill>
                  <a:schemeClr val="tx1">
                    <a:lumMod val="50000"/>
                    <a:lumOff val="50000"/>
                  </a:schemeClr>
                </a:solidFill>
              </a:rPr>
              <a:t> Lions</a:t>
            </a:r>
            <a:r>
              <a:rPr lang="hr-HR" sz="2400" b="1" dirty="0">
                <a:solidFill>
                  <a:schemeClr val="tx1">
                    <a:lumMod val="50000"/>
                    <a:lumOff val="50000"/>
                  </a:schemeClr>
                </a:solidFill>
              </a:rPr>
              <a:t>i</a:t>
            </a:r>
            <a:r>
              <a:rPr lang="en-US" sz="2400" b="1" dirty="0">
                <a:solidFill>
                  <a:schemeClr val="tx1">
                    <a:lumMod val="50000"/>
                    <a:lumOff val="50000"/>
                  </a:schemeClr>
                </a:solidFill>
              </a:rPr>
              <a:t>.</a:t>
            </a:r>
          </a:p>
          <a:p>
            <a:pPr algn="ctr"/>
            <a:endParaRPr lang="en-US" sz="2400" b="1" dirty="0">
              <a:solidFill>
                <a:schemeClr val="tx1">
                  <a:lumMod val="50000"/>
                  <a:lumOff val="50000"/>
                </a:schemeClr>
              </a:solidFill>
            </a:endParaRPr>
          </a:p>
          <a:p>
            <a:pPr algn="ctr"/>
            <a:r>
              <a:rPr lang="en-US" sz="2400" b="1" dirty="0">
                <a:solidFill>
                  <a:schemeClr val="tx1">
                    <a:lumMod val="50000"/>
                    <a:lumOff val="50000"/>
                  </a:schemeClr>
                </a:solidFill>
              </a:rPr>
              <a:t>LCIF </a:t>
            </a:r>
            <a:r>
              <a:rPr lang="hr-HR" sz="2400" b="1" dirty="0">
                <a:solidFill>
                  <a:schemeClr val="tx1">
                    <a:lumMod val="50000"/>
                    <a:lumOff val="50000"/>
                  </a:schemeClr>
                </a:solidFill>
              </a:rPr>
              <a:t>koordinatori su od sada dio</a:t>
            </a:r>
            <a:r>
              <a:rPr lang="en-US" sz="2400" b="1" dirty="0">
                <a:solidFill>
                  <a:schemeClr val="tx1">
                    <a:lumMod val="50000"/>
                    <a:lumOff val="50000"/>
                  </a:schemeClr>
                </a:solidFill>
              </a:rPr>
              <a:t> </a:t>
            </a:r>
            <a:r>
              <a:rPr lang="hr-HR" sz="2400" b="1" dirty="0">
                <a:solidFill>
                  <a:schemeClr val="tx1">
                    <a:lumMod val="50000"/>
                    <a:lumOff val="50000"/>
                  </a:schemeClr>
                </a:solidFill>
              </a:rPr>
              <a:t>akcijskog tima u svrhu</a:t>
            </a:r>
            <a:r>
              <a:rPr lang="en-US" sz="2400" b="1" dirty="0">
                <a:solidFill>
                  <a:schemeClr val="tx1">
                    <a:lumMod val="50000"/>
                    <a:lumOff val="50000"/>
                  </a:schemeClr>
                </a:solidFill>
              </a:rPr>
              <a:t> </a:t>
            </a:r>
            <a:r>
              <a:rPr lang="hr-HR" sz="2400" b="1" dirty="0">
                <a:solidFill>
                  <a:schemeClr val="tx1">
                    <a:lumMod val="50000"/>
                    <a:lumOff val="50000"/>
                  </a:schemeClr>
                </a:solidFill>
              </a:rPr>
              <a:t>stvaranja novih mogućnosti</a:t>
            </a:r>
            <a:r>
              <a:rPr lang="en-US" sz="2400" b="1" dirty="0">
                <a:solidFill>
                  <a:schemeClr val="tx1">
                    <a:lumMod val="50000"/>
                    <a:lumOff val="50000"/>
                  </a:schemeClr>
                </a:solidFill>
              </a:rPr>
              <a:t> </a:t>
            </a:r>
            <a:r>
              <a:rPr lang="hr-HR" sz="2400" b="1" dirty="0">
                <a:solidFill>
                  <a:schemeClr val="tx1">
                    <a:lumMod val="50000"/>
                    <a:lumOff val="50000"/>
                  </a:schemeClr>
                </a:solidFill>
              </a:rPr>
              <a:t>kako bi klub rastao</a:t>
            </a:r>
            <a:r>
              <a:rPr lang="en-US" sz="2400" b="1" dirty="0">
                <a:solidFill>
                  <a:schemeClr val="tx1">
                    <a:lumMod val="50000"/>
                    <a:lumOff val="50000"/>
                  </a:schemeClr>
                </a:solidFill>
              </a:rPr>
              <a:t> </a:t>
            </a:r>
            <a:r>
              <a:rPr lang="hr-HR" sz="2400" b="1" dirty="0">
                <a:solidFill>
                  <a:schemeClr val="tx1">
                    <a:lumMod val="50000"/>
                    <a:lumOff val="50000"/>
                  </a:schemeClr>
                </a:solidFill>
              </a:rPr>
              <a:t>i</a:t>
            </a:r>
            <a:r>
              <a:rPr lang="en-US" sz="2400" b="1" dirty="0">
                <a:solidFill>
                  <a:schemeClr val="tx1">
                    <a:lumMod val="50000"/>
                    <a:lumOff val="50000"/>
                  </a:schemeClr>
                </a:solidFill>
              </a:rPr>
              <a:t> </a:t>
            </a:r>
            <a:r>
              <a:rPr lang="en-US" sz="2400" b="1" dirty="0">
                <a:solidFill>
                  <a:schemeClr val="accent6">
                    <a:lumMod val="75000"/>
                  </a:schemeClr>
                </a:solidFill>
              </a:rPr>
              <a:t>s</a:t>
            </a:r>
            <a:r>
              <a:rPr lang="hr-HR" sz="2400" b="1" dirty="0" err="1">
                <a:solidFill>
                  <a:schemeClr val="accent6">
                    <a:lumMod val="75000"/>
                  </a:schemeClr>
                </a:solidFill>
              </a:rPr>
              <a:t>lužio</a:t>
            </a:r>
            <a:r>
              <a:rPr lang="en-US" sz="2400" b="1" dirty="0">
                <a:solidFill>
                  <a:schemeClr val="tx1">
                    <a:lumMod val="50000"/>
                    <a:lumOff val="50000"/>
                  </a:schemeClr>
                </a:solidFill>
              </a:rPr>
              <a:t>.</a:t>
            </a:r>
          </a:p>
        </p:txBody>
      </p:sp>
    </p:spTree>
    <p:extLst>
      <p:ext uri="{BB962C8B-B14F-4D97-AF65-F5344CB8AC3E}">
        <p14:creationId xmlns:p14="http://schemas.microsoft.com/office/powerpoint/2010/main" val="355020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392"/>
            <a:ext cx="8229600" cy="1143000"/>
          </a:xfrm>
        </p:spPr>
        <p:txBody>
          <a:bodyPr/>
          <a:lstStyle/>
          <a:p>
            <a:r>
              <a:rPr lang="en-US" dirty="0"/>
              <a:t>Global Action Team</a:t>
            </a:r>
          </a:p>
        </p:txBody>
      </p:sp>
      <p:sp>
        <p:nvSpPr>
          <p:cNvPr id="84" name="Rounded Rectangle 83"/>
          <p:cNvSpPr/>
          <p:nvPr/>
        </p:nvSpPr>
        <p:spPr>
          <a:xfrm>
            <a:off x="914401" y="838201"/>
            <a:ext cx="2757819" cy="762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609585" indent="-609585" algn="ctr" defTabSz="914377" fontAlgn="base">
              <a:spcAft>
                <a:spcPct val="0"/>
              </a:spcAft>
            </a:pPr>
            <a:r>
              <a:rPr lang="en-US" sz="1200" dirty="0">
                <a:solidFill>
                  <a:prstClr val="white"/>
                </a:solidFill>
                <a:latin typeface="Helvetica Neue Bold Condensed"/>
                <a:ea typeface="ヒラギノ角ゴ Pro W3" pitchFamily="84" charset="-128"/>
                <a:cs typeface="Helvetica Neue Bold Condensed"/>
              </a:rPr>
              <a:t>Executive Officers</a:t>
            </a:r>
          </a:p>
        </p:txBody>
      </p:sp>
      <p:sp>
        <p:nvSpPr>
          <p:cNvPr id="85" name="Rounded Rectangle 84"/>
          <p:cNvSpPr/>
          <p:nvPr/>
        </p:nvSpPr>
        <p:spPr>
          <a:xfrm>
            <a:off x="5486401" y="838201"/>
            <a:ext cx="2757819" cy="762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a:solidFill>
                  <a:prstClr val="white"/>
                </a:solidFill>
                <a:latin typeface="Helvetica Neue"/>
                <a:ea typeface="ヒラギノ角ゴ Pro W3" pitchFamily="84" charset="-128"/>
                <a:cs typeface="Helvetica Neue Bold Condensed"/>
              </a:rPr>
              <a:t>Past International Presidents</a:t>
            </a:r>
          </a:p>
          <a:p>
            <a:pPr algn="ctr"/>
            <a:r>
              <a:rPr lang="en-US" sz="1000" dirty="0">
                <a:solidFill>
                  <a:prstClr val="white"/>
                </a:solidFill>
                <a:latin typeface="Helvetica Neue"/>
                <a:ea typeface="ヒラギノ角ゴ Pro W3" pitchFamily="84" charset="-128"/>
                <a:cs typeface="Helvetica Neue Bold Condensed"/>
              </a:rPr>
              <a:t>International Board of Directors</a:t>
            </a:r>
          </a:p>
          <a:p>
            <a:pPr algn="ctr"/>
            <a:r>
              <a:rPr lang="en-US" sz="1000" dirty="0">
                <a:solidFill>
                  <a:prstClr val="white"/>
                </a:solidFill>
                <a:latin typeface="Helvetica Neue"/>
              </a:rPr>
              <a:t>LCIF Board of Trustees </a:t>
            </a:r>
          </a:p>
          <a:p>
            <a:pPr algn="ctr"/>
            <a:r>
              <a:rPr lang="en-US" sz="1000" dirty="0">
                <a:solidFill>
                  <a:prstClr val="white"/>
                </a:solidFill>
                <a:latin typeface="Helvetica Neue"/>
              </a:rPr>
              <a:t>Outgoing International Directors</a:t>
            </a:r>
          </a:p>
          <a:p>
            <a:pPr algn="ctr"/>
            <a:r>
              <a:rPr lang="en-US" sz="1000" dirty="0">
                <a:solidFill>
                  <a:prstClr val="white"/>
                </a:solidFill>
                <a:latin typeface="Helvetica Neue"/>
                <a:ea typeface="ヒラギノ角ゴ Pro W3" pitchFamily="84" charset="-128"/>
                <a:cs typeface="Helvetica Neue Bold Condensed"/>
              </a:rPr>
              <a:t>Ambassadors</a:t>
            </a:r>
          </a:p>
        </p:txBody>
      </p:sp>
      <p:sp>
        <p:nvSpPr>
          <p:cNvPr id="86" name="Rounded Rectangle 85"/>
          <p:cNvSpPr/>
          <p:nvPr/>
        </p:nvSpPr>
        <p:spPr bwMode="auto">
          <a:xfrm>
            <a:off x="114300" y="1676400"/>
            <a:ext cx="8915400" cy="29127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33" b="1" dirty="0">
                <a:solidFill>
                  <a:prstClr val="white"/>
                </a:solidFill>
                <a:latin typeface="Helvetica Neue Bold Condensed"/>
                <a:cs typeface="Helvetica Neue Bold Condensed"/>
              </a:rPr>
              <a:t>Global Action Team Chairperson, Vice </a:t>
            </a:r>
            <a:r>
              <a:rPr lang="en-US" sz="1333" b="1" dirty="0">
                <a:solidFill>
                  <a:prstClr val="white"/>
                </a:solidFill>
                <a:latin typeface="Helvetica Neue"/>
                <a:cs typeface="Helvetica Neue Bold Condensed"/>
              </a:rPr>
              <a:t>Chairpersons &amp;  </a:t>
            </a:r>
            <a:r>
              <a:rPr lang="en-US" sz="1333" b="1" dirty="0">
                <a:solidFill>
                  <a:prstClr val="white"/>
                </a:solidFill>
                <a:latin typeface="Helvetica Neue"/>
              </a:rPr>
              <a:t>LCIF Trustee Liaison</a:t>
            </a:r>
          </a:p>
        </p:txBody>
      </p:sp>
      <p:sp>
        <p:nvSpPr>
          <p:cNvPr id="89" name="Rounded Rectangle 88"/>
          <p:cNvSpPr/>
          <p:nvPr/>
        </p:nvSpPr>
        <p:spPr>
          <a:xfrm>
            <a:off x="152400" y="2057400"/>
            <a:ext cx="2133599"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GLT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Constitutional Area Leaders</a:t>
            </a:r>
          </a:p>
        </p:txBody>
      </p:sp>
      <p:sp>
        <p:nvSpPr>
          <p:cNvPr id="97" name="Rounded Rectangle 96"/>
          <p:cNvSpPr/>
          <p:nvPr/>
        </p:nvSpPr>
        <p:spPr>
          <a:xfrm>
            <a:off x="2362200" y="2057400"/>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GMT</a:t>
            </a:r>
          </a:p>
          <a:p>
            <a:pPr marL="609585" indent="-609585" algn="ctr" fontAlgn="base">
              <a:spcAft>
                <a:spcPct val="0"/>
              </a:spcAft>
            </a:pPr>
            <a:r>
              <a:rPr lang="en-US" sz="1100" dirty="0">
                <a:solidFill>
                  <a:schemeClr val="tx1">
                    <a:lumMod val="75000"/>
                    <a:lumOff val="25000"/>
                  </a:schemeClr>
                </a:solidFill>
                <a:ea typeface="ヒラギノ角ゴ Pro W3" pitchFamily="84" charset="-128"/>
                <a:cs typeface="Helvetica Neue Bold Condensed"/>
              </a:rPr>
              <a:t>Constitutional Area Leaders</a:t>
            </a:r>
          </a:p>
        </p:txBody>
      </p:sp>
      <p:sp>
        <p:nvSpPr>
          <p:cNvPr id="98" name="Rounded Rectangle 97"/>
          <p:cNvSpPr/>
          <p:nvPr/>
        </p:nvSpPr>
        <p:spPr>
          <a:xfrm>
            <a:off x="5715001" y="2057401"/>
            <a:ext cx="23622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GST</a:t>
            </a:r>
          </a:p>
          <a:p>
            <a:pPr marL="609585" indent="-609585" algn="ctr" fontAlgn="base">
              <a:spcAft>
                <a:spcPct val="0"/>
              </a:spcAft>
            </a:pPr>
            <a:r>
              <a:rPr lang="en-US" sz="1100" dirty="0">
                <a:solidFill>
                  <a:schemeClr val="tx1">
                    <a:lumMod val="75000"/>
                    <a:lumOff val="25000"/>
                  </a:schemeClr>
                </a:solidFill>
                <a:ea typeface="ヒラギノ角ゴ Pro W3" pitchFamily="84" charset="-128"/>
                <a:cs typeface="Helvetica Neue Bold Condensed"/>
              </a:rPr>
              <a:t>Constitutional Area Leaders</a:t>
            </a:r>
          </a:p>
        </p:txBody>
      </p:sp>
      <p:sp>
        <p:nvSpPr>
          <p:cNvPr id="100" name="Rounded Rectangle 99"/>
          <p:cNvSpPr/>
          <p:nvPr/>
        </p:nvSpPr>
        <p:spPr>
          <a:xfrm>
            <a:off x="152401" y="25146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GLT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Vice Constitutional Area Leaders</a:t>
            </a:r>
          </a:p>
        </p:txBody>
      </p:sp>
      <p:sp>
        <p:nvSpPr>
          <p:cNvPr id="101" name="Rounded Rectangle 100"/>
          <p:cNvSpPr/>
          <p:nvPr/>
        </p:nvSpPr>
        <p:spPr>
          <a:xfrm>
            <a:off x="2362201" y="25146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GMT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Vice Constitutional Area Leaders</a:t>
            </a:r>
          </a:p>
        </p:txBody>
      </p:sp>
      <p:sp>
        <p:nvSpPr>
          <p:cNvPr id="102" name="Rounded Rectangle 101"/>
          <p:cNvSpPr/>
          <p:nvPr/>
        </p:nvSpPr>
        <p:spPr>
          <a:xfrm>
            <a:off x="5715001" y="2514601"/>
            <a:ext cx="2362201"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GST</a:t>
            </a:r>
          </a:p>
          <a:p>
            <a:pPr marL="609585" indent="-609585" algn="ctr" fontAlgn="base">
              <a:spcAft>
                <a:spcPct val="0"/>
              </a:spcAft>
            </a:pPr>
            <a:r>
              <a:rPr lang="en-US" sz="1100" dirty="0">
                <a:solidFill>
                  <a:schemeClr val="tx1">
                    <a:lumMod val="75000"/>
                    <a:lumOff val="25000"/>
                  </a:schemeClr>
                </a:solidFill>
                <a:ea typeface="ヒラギノ角ゴ Pro W3" pitchFamily="84" charset="-128"/>
                <a:cs typeface="Helvetica Neue Bold Condensed"/>
              </a:rPr>
              <a:t>Vice Constitutional Area Leaders</a:t>
            </a:r>
          </a:p>
        </p:txBody>
      </p:sp>
      <p:sp>
        <p:nvSpPr>
          <p:cNvPr id="104" name="Rounded Rectangle 103"/>
          <p:cNvSpPr/>
          <p:nvPr/>
        </p:nvSpPr>
        <p:spPr>
          <a:xfrm>
            <a:off x="152401" y="29718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GLT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Area Leaders</a:t>
            </a:r>
          </a:p>
        </p:txBody>
      </p:sp>
      <p:sp>
        <p:nvSpPr>
          <p:cNvPr id="105" name="Rounded Rectangle 104"/>
          <p:cNvSpPr/>
          <p:nvPr/>
        </p:nvSpPr>
        <p:spPr>
          <a:xfrm>
            <a:off x="2362201" y="29718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GMT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Area Leaders</a:t>
            </a:r>
          </a:p>
        </p:txBody>
      </p:sp>
      <p:sp>
        <p:nvSpPr>
          <p:cNvPr id="106" name="Rounded Rectangle 105"/>
          <p:cNvSpPr/>
          <p:nvPr/>
        </p:nvSpPr>
        <p:spPr>
          <a:xfrm>
            <a:off x="5715001" y="2971801"/>
            <a:ext cx="2362201"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GST</a:t>
            </a:r>
          </a:p>
          <a:p>
            <a:pPr marL="609585" indent="-609585" algn="ctr" fontAlgn="base">
              <a:spcAft>
                <a:spcPct val="0"/>
              </a:spcAft>
            </a:pPr>
            <a:r>
              <a:rPr lang="en-US" sz="1100" dirty="0">
                <a:solidFill>
                  <a:schemeClr val="tx1">
                    <a:lumMod val="75000"/>
                    <a:lumOff val="25000"/>
                  </a:schemeClr>
                </a:solidFill>
                <a:ea typeface="ヒラギノ角ゴ Pro W3" pitchFamily="84" charset="-128"/>
                <a:cs typeface="Helvetica Neue Bold Condensed"/>
              </a:rPr>
              <a:t>Area Leaders</a:t>
            </a:r>
          </a:p>
        </p:txBody>
      </p:sp>
      <p:sp>
        <p:nvSpPr>
          <p:cNvPr id="107" name="Rounded Rectangle 106"/>
          <p:cNvSpPr/>
          <p:nvPr/>
        </p:nvSpPr>
        <p:spPr bwMode="auto">
          <a:xfrm>
            <a:off x="114301" y="3505201"/>
            <a:ext cx="8915400" cy="29127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33" b="1" dirty="0">
                <a:solidFill>
                  <a:prstClr val="white"/>
                </a:solidFill>
                <a:latin typeface="Helvetica Neue Bold Condensed"/>
                <a:cs typeface="Helvetica Neue Bold Condensed"/>
              </a:rPr>
              <a:t>Multiple District Global Action Team Chairperson (Council Chairperson)</a:t>
            </a:r>
            <a:endParaRPr lang="en-US" sz="1333" b="1" dirty="0">
              <a:solidFill>
                <a:prstClr val="white"/>
              </a:solidFill>
              <a:latin typeface="Helvetica Neue"/>
            </a:endParaRPr>
          </a:p>
        </p:txBody>
      </p:sp>
      <p:sp>
        <p:nvSpPr>
          <p:cNvPr id="109" name="Rounded Rectangle 108"/>
          <p:cNvSpPr/>
          <p:nvPr/>
        </p:nvSpPr>
        <p:spPr>
          <a:xfrm>
            <a:off x="152401" y="3886200"/>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GLT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Multiple District Coordinator</a:t>
            </a:r>
          </a:p>
        </p:txBody>
      </p:sp>
      <p:sp>
        <p:nvSpPr>
          <p:cNvPr id="110" name="Rounded Rectangle 109"/>
          <p:cNvSpPr/>
          <p:nvPr/>
        </p:nvSpPr>
        <p:spPr>
          <a:xfrm>
            <a:off x="2362201" y="38862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GMT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Multiple District Coordinator</a:t>
            </a:r>
          </a:p>
        </p:txBody>
      </p:sp>
      <p:sp>
        <p:nvSpPr>
          <p:cNvPr id="112" name="Rounded Rectangle 111"/>
          <p:cNvSpPr/>
          <p:nvPr/>
        </p:nvSpPr>
        <p:spPr>
          <a:xfrm>
            <a:off x="4648201" y="38862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GST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Multiple District Coordinator</a:t>
            </a:r>
          </a:p>
        </p:txBody>
      </p:sp>
      <p:sp>
        <p:nvSpPr>
          <p:cNvPr id="113" name="Rounded Rectangle 112"/>
          <p:cNvSpPr/>
          <p:nvPr/>
        </p:nvSpPr>
        <p:spPr>
          <a:xfrm>
            <a:off x="6858001" y="38862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LCIF</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Multiple District Coordinator</a:t>
            </a:r>
          </a:p>
        </p:txBody>
      </p:sp>
      <p:sp>
        <p:nvSpPr>
          <p:cNvPr id="114" name="Rounded Rectangle 113"/>
          <p:cNvSpPr/>
          <p:nvPr/>
        </p:nvSpPr>
        <p:spPr bwMode="auto">
          <a:xfrm>
            <a:off x="114301" y="4419601"/>
            <a:ext cx="8915400" cy="29127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33" b="1" dirty="0">
                <a:solidFill>
                  <a:prstClr val="white"/>
                </a:solidFill>
                <a:latin typeface="Helvetica Neue Bold Condensed"/>
                <a:cs typeface="Helvetica Neue Bold Condensed"/>
              </a:rPr>
              <a:t>District Global Action Team Chairperson (District Governor)</a:t>
            </a:r>
            <a:endParaRPr lang="en-US" sz="1333" b="1" dirty="0">
              <a:solidFill>
                <a:prstClr val="white"/>
              </a:solidFill>
              <a:latin typeface="Helvetica Neue"/>
            </a:endParaRPr>
          </a:p>
        </p:txBody>
      </p:sp>
      <p:sp>
        <p:nvSpPr>
          <p:cNvPr id="115" name="Rounded Rectangle 114"/>
          <p:cNvSpPr/>
          <p:nvPr/>
        </p:nvSpPr>
        <p:spPr>
          <a:xfrm>
            <a:off x="152401" y="4800600"/>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GLT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District Coordinator</a:t>
            </a:r>
          </a:p>
        </p:txBody>
      </p:sp>
      <p:sp>
        <p:nvSpPr>
          <p:cNvPr id="116" name="Rounded Rectangle 115"/>
          <p:cNvSpPr/>
          <p:nvPr/>
        </p:nvSpPr>
        <p:spPr>
          <a:xfrm>
            <a:off x="2362201" y="48006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GMT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District Coordinator</a:t>
            </a:r>
          </a:p>
        </p:txBody>
      </p:sp>
      <p:sp>
        <p:nvSpPr>
          <p:cNvPr id="117" name="Rounded Rectangle 116"/>
          <p:cNvSpPr/>
          <p:nvPr/>
        </p:nvSpPr>
        <p:spPr>
          <a:xfrm>
            <a:off x="4648201" y="48006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GST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District Coordinator</a:t>
            </a:r>
          </a:p>
        </p:txBody>
      </p:sp>
      <p:sp>
        <p:nvSpPr>
          <p:cNvPr id="118" name="Rounded Rectangle 117"/>
          <p:cNvSpPr/>
          <p:nvPr/>
        </p:nvSpPr>
        <p:spPr>
          <a:xfrm>
            <a:off x="6858001" y="48006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LCIF</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District Coordinator</a:t>
            </a:r>
          </a:p>
        </p:txBody>
      </p:sp>
      <p:sp>
        <p:nvSpPr>
          <p:cNvPr id="125" name="Rounded Rectangle 124"/>
          <p:cNvSpPr/>
          <p:nvPr/>
        </p:nvSpPr>
        <p:spPr bwMode="auto">
          <a:xfrm>
            <a:off x="114301" y="5334001"/>
            <a:ext cx="8915400" cy="29127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33" b="1" dirty="0">
                <a:solidFill>
                  <a:prstClr val="white"/>
                </a:solidFill>
                <a:latin typeface="Helvetica Neue Bold Condensed"/>
                <a:cs typeface="Helvetica Neue Bold Condensed"/>
              </a:rPr>
              <a:t>Club Global Action Team Chairperson (Club President)</a:t>
            </a:r>
            <a:endParaRPr lang="en-US" sz="1333" b="1" dirty="0">
              <a:solidFill>
                <a:prstClr val="white"/>
              </a:solidFill>
              <a:latin typeface="Helvetica Neue"/>
            </a:endParaRPr>
          </a:p>
        </p:txBody>
      </p:sp>
      <p:sp>
        <p:nvSpPr>
          <p:cNvPr id="126" name="Rounded Rectangle 125"/>
          <p:cNvSpPr/>
          <p:nvPr/>
        </p:nvSpPr>
        <p:spPr>
          <a:xfrm>
            <a:off x="152401" y="5715000"/>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GLT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Club Chairperson</a:t>
            </a:r>
          </a:p>
        </p:txBody>
      </p:sp>
      <p:sp>
        <p:nvSpPr>
          <p:cNvPr id="127" name="Rounded Rectangle 126"/>
          <p:cNvSpPr/>
          <p:nvPr/>
        </p:nvSpPr>
        <p:spPr>
          <a:xfrm>
            <a:off x="2362201" y="57150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GMT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Club Chairperson</a:t>
            </a:r>
          </a:p>
        </p:txBody>
      </p:sp>
      <p:sp>
        <p:nvSpPr>
          <p:cNvPr id="128" name="Rounded Rectangle 127"/>
          <p:cNvSpPr/>
          <p:nvPr/>
        </p:nvSpPr>
        <p:spPr>
          <a:xfrm>
            <a:off x="4648201" y="57150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GST</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Club Chairperson</a:t>
            </a:r>
          </a:p>
        </p:txBody>
      </p:sp>
      <p:sp>
        <p:nvSpPr>
          <p:cNvPr id="129" name="Rounded Rectangle 128"/>
          <p:cNvSpPr/>
          <p:nvPr/>
        </p:nvSpPr>
        <p:spPr>
          <a:xfrm>
            <a:off x="6858001" y="5715001"/>
            <a:ext cx="2133600" cy="4344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fontAlgn="base">
              <a:spcAft>
                <a:spcPct val="0"/>
              </a:spcAft>
            </a:pPr>
            <a:r>
              <a:rPr lang="en-US" sz="1100" b="1" dirty="0">
                <a:solidFill>
                  <a:schemeClr val="tx1">
                    <a:lumMod val="75000"/>
                    <a:lumOff val="25000"/>
                  </a:schemeClr>
                </a:solidFill>
                <a:ea typeface="ヒラギノ角ゴ Pro W3" pitchFamily="84" charset="-128"/>
                <a:cs typeface="Helvetica Neue Bold Condensed"/>
              </a:rPr>
              <a:t>LCIF</a:t>
            </a:r>
          </a:p>
          <a:p>
            <a:pPr marL="609585" indent="-609585" algn="ctr" fontAlgn="base">
              <a:spcAft>
                <a:spcPct val="0"/>
              </a:spcAft>
            </a:pPr>
            <a:r>
              <a:rPr lang="en-US" sz="1000" dirty="0">
                <a:solidFill>
                  <a:schemeClr val="tx1">
                    <a:lumMod val="75000"/>
                    <a:lumOff val="25000"/>
                  </a:schemeClr>
                </a:solidFill>
                <a:ea typeface="ヒラギノ角ゴ Pro W3" pitchFamily="84" charset="-128"/>
                <a:cs typeface="Helvetica Neue Bold Condensed"/>
              </a:rPr>
              <a:t>Club LCIF Coordinator</a:t>
            </a:r>
          </a:p>
        </p:txBody>
      </p:sp>
    </p:spTree>
    <p:extLst>
      <p:ext uri="{BB962C8B-B14F-4D97-AF65-F5344CB8AC3E}">
        <p14:creationId xmlns:p14="http://schemas.microsoft.com/office/powerpoint/2010/main" val="202640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pic>
        <p:nvPicPr>
          <p:cNvPr id="3" name="Picture 2">
            <a:extLst>
              <a:ext uri="{FF2B5EF4-FFF2-40B4-BE49-F238E27FC236}">
                <a16:creationId xmlns:a16="http://schemas.microsoft.com/office/drawing/2014/main" id="{13745478-EEDB-4C0E-9AE3-B0E0B95802C7}"/>
              </a:ext>
            </a:extLst>
          </p:cNvPr>
          <p:cNvPicPr>
            <a:picLocks noChangeAspect="1"/>
          </p:cNvPicPr>
          <p:nvPr/>
        </p:nvPicPr>
        <p:blipFill>
          <a:blip r:embed="rId2"/>
          <a:stretch>
            <a:fillRect/>
          </a:stretch>
        </p:blipFill>
        <p:spPr>
          <a:xfrm>
            <a:off x="611560" y="975188"/>
            <a:ext cx="7455619" cy="5027972"/>
          </a:xfrm>
          <a:prstGeom prst="rect">
            <a:avLst/>
          </a:prstGeom>
        </p:spPr>
      </p:pic>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3"/>
          <a:stretch>
            <a:fillRect/>
          </a:stretch>
        </p:blipFill>
        <p:spPr>
          <a:xfrm>
            <a:off x="7740352" y="332656"/>
            <a:ext cx="1121761" cy="1066892"/>
          </a:xfrm>
          <a:prstGeom prst="rect">
            <a:avLst/>
          </a:prstGeom>
        </p:spPr>
      </p:pic>
      <p:pic>
        <p:nvPicPr>
          <p:cNvPr id="7" name="Picture 6">
            <a:extLst>
              <a:ext uri="{FF2B5EF4-FFF2-40B4-BE49-F238E27FC236}">
                <a16:creationId xmlns:a16="http://schemas.microsoft.com/office/drawing/2014/main" id="{75C6EFA3-7C64-4F75-A7BE-57EB3C744FFF}"/>
              </a:ext>
            </a:extLst>
          </p:cNvPr>
          <p:cNvPicPr>
            <a:picLocks noChangeAspect="1"/>
          </p:cNvPicPr>
          <p:nvPr/>
        </p:nvPicPr>
        <p:blipFill>
          <a:blip r:embed="rId4"/>
          <a:stretch>
            <a:fillRect/>
          </a:stretch>
        </p:blipFill>
        <p:spPr>
          <a:xfrm>
            <a:off x="281888" y="305055"/>
            <a:ext cx="635810" cy="635810"/>
          </a:xfrm>
          <a:prstGeom prst="rect">
            <a:avLst/>
          </a:prstGeom>
        </p:spPr>
      </p:pic>
    </p:spTree>
    <p:extLst>
      <p:ext uri="{BB962C8B-B14F-4D97-AF65-F5344CB8AC3E}">
        <p14:creationId xmlns:p14="http://schemas.microsoft.com/office/powerpoint/2010/main" val="421976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8C541-0EDA-444B-A75E-73F531BF0B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702" y="1124744"/>
            <a:ext cx="7838688" cy="5543838"/>
          </a:xfrm>
          <a:prstGeom prst="rect">
            <a:avLst/>
          </a:prstGeom>
        </p:spPr>
      </p:pic>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3"/>
          <a:stretch>
            <a:fillRect/>
          </a:stretch>
        </p:blipFill>
        <p:spPr>
          <a:xfrm>
            <a:off x="7740352" y="332656"/>
            <a:ext cx="1121761" cy="1066892"/>
          </a:xfrm>
          <a:prstGeom prst="rect">
            <a:avLst/>
          </a:prstGeom>
        </p:spPr>
      </p:pic>
      <p:pic>
        <p:nvPicPr>
          <p:cNvPr id="7" name="Picture 6">
            <a:extLst>
              <a:ext uri="{FF2B5EF4-FFF2-40B4-BE49-F238E27FC236}">
                <a16:creationId xmlns:a16="http://schemas.microsoft.com/office/drawing/2014/main" id="{75C6EFA3-7C64-4F75-A7BE-57EB3C744FFF}"/>
              </a:ext>
            </a:extLst>
          </p:cNvPr>
          <p:cNvPicPr>
            <a:picLocks noChangeAspect="1"/>
          </p:cNvPicPr>
          <p:nvPr/>
        </p:nvPicPr>
        <p:blipFill>
          <a:blip r:embed="rId4"/>
          <a:stretch>
            <a:fillRect/>
          </a:stretch>
        </p:blipFill>
        <p:spPr>
          <a:xfrm>
            <a:off x="281888" y="305055"/>
            <a:ext cx="635810" cy="635810"/>
          </a:xfrm>
          <a:prstGeom prst="rect">
            <a:avLst/>
          </a:prstGeom>
        </p:spPr>
      </p:pic>
    </p:spTree>
    <p:extLst>
      <p:ext uri="{BB962C8B-B14F-4D97-AF65-F5344CB8AC3E}">
        <p14:creationId xmlns:p14="http://schemas.microsoft.com/office/powerpoint/2010/main" val="11487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BE791-DEEF-45E1-B944-B795DD2B36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6" y="1056892"/>
            <a:ext cx="7926033" cy="5605612"/>
          </a:xfrm>
          <a:prstGeom prst="rect">
            <a:avLst/>
          </a:prstGeom>
        </p:spPr>
      </p:pic>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3"/>
          <a:stretch>
            <a:fillRect/>
          </a:stretch>
        </p:blipFill>
        <p:spPr>
          <a:xfrm>
            <a:off x="7740352" y="332656"/>
            <a:ext cx="1121761" cy="1066892"/>
          </a:xfrm>
          <a:prstGeom prst="rect">
            <a:avLst/>
          </a:prstGeom>
        </p:spPr>
      </p:pic>
      <p:pic>
        <p:nvPicPr>
          <p:cNvPr id="7" name="Picture 6">
            <a:extLst>
              <a:ext uri="{FF2B5EF4-FFF2-40B4-BE49-F238E27FC236}">
                <a16:creationId xmlns:a16="http://schemas.microsoft.com/office/drawing/2014/main" id="{75C6EFA3-7C64-4F75-A7BE-57EB3C744FFF}"/>
              </a:ext>
            </a:extLst>
          </p:cNvPr>
          <p:cNvPicPr>
            <a:picLocks noChangeAspect="1"/>
          </p:cNvPicPr>
          <p:nvPr/>
        </p:nvPicPr>
        <p:blipFill>
          <a:blip r:embed="rId4"/>
          <a:stretch>
            <a:fillRect/>
          </a:stretch>
        </p:blipFill>
        <p:spPr>
          <a:xfrm>
            <a:off x="281888" y="305055"/>
            <a:ext cx="635810" cy="635810"/>
          </a:xfrm>
          <a:prstGeom prst="rect">
            <a:avLst/>
          </a:prstGeom>
        </p:spPr>
      </p:pic>
    </p:spTree>
    <p:extLst>
      <p:ext uri="{BB962C8B-B14F-4D97-AF65-F5344CB8AC3E}">
        <p14:creationId xmlns:p14="http://schemas.microsoft.com/office/powerpoint/2010/main" val="2517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96952"/>
            <a:ext cx="8207920" cy="1224136"/>
          </a:xfrm>
        </p:spPr>
        <p:txBody>
          <a:bodyPr anchor="t">
            <a:normAutofit fontScale="90000"/>
          </a:bodyPr>
          <a:lstStyle/>
          <a:p>
            <a:pPr algn="l" defTabSz="355600"/>
            <a:br>
              <a:rPr lang="hr-HR" sz="2200" dirty="0"/>
            </a:br>
            <a:br>
              <a:rPr lang="hr-HR" sz="2200" dirty="0"/>
            </a:br>
            <a:br>
              <a:rPr lang="hr-HR" sz="2200" dirty="0"/>
            </a:br>
            <a:br>
              <a:rPr lang="hr-HR" sz="2200" dirty="0"/>
            </a:br>
            <a:br>
              <a:rPr lang="hr-HR" sz="3200" dirty="0"/>
            </a:br>
            <a:endParaRPr lang="en-US" sz="3200" dirty="0"/>
          </a:p>
        </p:txBody>
      </p:sp>
      <p:sp>
        <p:nvSpPr>
          <p:cNvPr id="8" name="Rectangle 8"/>
          <p:cNvSpPr>
            <a:spLocks noChangeArrowheads="1"/>
          </p:cNvSpPr>
          <p:nvPr/>
        </p:nvSpPr>
        <p:spPr bwMode="auto">
          <a:xfrm>
            <a:off x="7380312" y="6037484"/>
            <a:ext cx="129515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hr-HR" sz="2000" b="1" i="1" dirty="0"/>
              <a:t>WE SERVE</a:t>
            </a:r>
          </a:p>
        </p:txBody>
      </p:sp>
      <p:pic>
        <p:nvPicPr>
          <p:cNvPr id="4" name="Picture 3">
            <a:extLst>
              <a:ext uri="{FF2B5EF4-FFF2-40B4-BE49-F238E27FC236}">
                <a16:creationId xmlns:a16="http://schemas.microsoft.com/office/drawing/2014/main" id="{31410295-7115-43C7-95C3-311821820E12}"/>
              </a:ext>
            </a:extLst>
          </p:cNvPr>
          <p:cNvPicPr>
            <a:picLocks noChangeAspect="1"/>
          </p:cNvPicPr>
          <p:nvPr/>
        </p:nvPicPr>
        <p:blipFill>
          <a:blip r:embed="rId2"/>
          <a:stretch>
            <a:fillRect/>
          </a:stretch>
        </p:blipFill>
        <p:spPr>
          <a:xfrm>
            <a:off x="395536" y="535781"/>
            <a:ext cx="7848872" cy="5393531"/>
          </a:xfrm>
          <a:prstGeom prst="rect">
            <a:avLst/>
          </a:prstGeom>
        </p:spPr>
      </p:pic>
      <p:pic>
        <p:nvPicPr>
          <p:cNvPr id="10" name="Picture 9">
            <a:extLst>
              <a:ext uri="{FF2B5EF4-FFF2-40B4-BE49-F238E27FC236}">
                <a16:creationId xmlns:a16="http://schemas.microsoft.com/office/drawing/2014/main" id="{0BC31303-F388-4DFD-B339-FC8FCEA535D7}"/>
              </a:ext>
            </a:extLst>
          </p:cNvPr>
          <p:cNvPicPr>
            <a:picLocks noChangeAspect="1"/>
          </p:cNvPicPr>
          <p:nvPr/>
        </p:nvPicPr>
        <p:blipFill>
          <a:blip r:embed="rId3"/>
          <a:stretch>
            <a:fillRect/>
          </a:stretch>
        </p:blipFill>
        <p:spPr>
          <a:xfrm>
            <a:off x="7740352" y="332656"/>
            <a:ext cx="1121761" cy="1066892"/>
          </a:xfrm>
          <a:prstGeom prst="rect">
            <a:avLst/>
          </a:prstGeom>
        </p:spPr>
      </p:pic>
    </p:spTree>
    <p:extLst>
      <p:ext uri="{BB962C8B-B14F-4D97-AF65-F5344CB8AC3E}">
        <p14:creationId xmlns:p14="http://schemas.microsoft.com/office/powerpoint/2010/main" val="305104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1210</Words>
  <Application>Microsoft Office PowerPoint</Application>
  <PresentationFormat>On-screen Show (4:3)</PresentationFormat>
  <Paragraphs>202</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 Neue</vt:lpstr>
      <vt:lpstr>Helvetica Neue Bold Condensed</vt:lpstr>
      <vt:lpstr>Office Theme</vt:lpstr>
      <vt:lpstr>Organizacijska struktura i uloge dužnosnika Lions Kluba </vt:lpstr>
      <vt:lpstr>     </vt:lpstr>
      <vt:lpstr>     </vt:lpstr>
      <vt:lpstr>Global Action Team</vt:lpstr>
      <vt:lpstr>Global Action Team</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Aluflexpack Novi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Dražen Melčić</dc:creator>
  <cp:lastModifiedBy>Dražen Melčić</cp:lastModifiedBy>
  <cp:revision>240</cp:revision>
  <dcterms:created xsi:type="dcterms:W3CDTF">2015-05-18T16:30:04Z</dcterms:created>
  <dcterms:modified xsi:type="dcterms:W3CDTF">2020-06-18T13:11:02Z</dcterms:modified>
</cp:coreProperties>
</file>